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9"/>
  </p:notesMasterIdLst>
  <p:sldIdLst>
    <p:sldId id="256" r:id="rId2"/>
    <p:sldId id="259" r:id="rId3"/>
    <p:sldId id="262" r:id="rId4"/>
    <p:sldId id="257" r:id="rId5"/>
    <p:sldId id="260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7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11AD7-7CD1-8741-8359-C953F7DEB6F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418E7-A07B-D344-AE27-7C89B4511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3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908C3-031A-4F31-87F2-1FFE95EB6D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8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FB1A7FF-EFF6-D740-A901-DEAF90420FD7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86F75B6-747D-2A45-A5A0-2E9A2F6DEC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w.edu/facultystaff/assessment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Assessment Committee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08/22/2016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7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600"/>
            <a:ext cx="7391400" cy="45085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i="1" dirty="0" smtClean="0"/>
              <a:t>Assessment </a:t>
            </a:r>
            <a:r>
              <a:rPr lang="en-US" i="1" dirty="0"/>
              <a:t>Workshop 101 – piloted and </a:t>
            </a:r>
            <a:r>
              <a:rPr lang="en-US" i="1" dirty="0" smtClean="0"/>
              <a:t>implemented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accent1"/>
                </a:solidFill>
              </a:rPr>
              <a:t>Amy </a:t>
            </a:r>
            <a:r>
              <a:rPr lang="en-US" sz="1900" dirty="0">
                <a:solidFill>
                  <a:schemeClr val="accent1"/>
                </a:solidFill>
              </a:rPr>
              <a:t>Trogan, Donald Ransford, </a:t>
            </a:r>
            <a:r>
              <a:rPr lang="en-US" sz="1900" dirty="0" smtClean="0">
                <a:solidFill>
                  <a:schemeClr val="accent1"/>
                </a:solidFill>
              </a:rPr>
              <a:t>Myra Walters, Katie </a:t>
            </a:r>
            <a:r>
              <a:rPr lang="en-US" sz="1900" dirty="0">
                <a:solidFill>
                  <a:schemeClr val="accent1"/>
                </a:solidFill>
              </a:rPr>
              <a:t>Paschall, Joseph van Gaalen, Eileen </a:t>
            </a:r>
            <a:r>
              <a:rPr lang="en-US" sz="1900" dirty="0" smtClean="0">
                <a:solidFill>
                  <a:schemeClr val="accent1"/>
                </a:solidFill>
              </a:rPr>
              <a:t>DeLuca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/>
              <a:t>Engendering "Truth-Seeking" Dispositions in General </a:t>
            </a:r>
            <a:r>
              <a:rPr lang="en-US" i="1" dirty="0" smtClean="0"/>
              <a:t>Education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accent1"/>
                </a:solidFill>
              </a:rPr>
              <a:t>Jane </a:t>
            </a:r>
            <a:r>
              <a:rPr lang="en-US" sz="1900" dirty="0">
                <a:solidFill>
                  <a:schemeClr val="accent1"/>
                </a:solidFill>
              </a:rPr>
              <a:t>Charles and Eileen </a:t>
            </a:r>
            <a:r>
              <a:rPr lang="en-US" sz="1900" dirty="0" smtClean="0">
                <a:solidFill>
                  <a:schemeClr val="accent1"/>
                </a:solidFill>
              </a:rPr>
              <a:t>DeLuca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/>
              <a:t>Ciphering and Decoding: Quantitative Reasoning Can Be </a:t>
            </a:r>
            <a:r>
              <a:rPr lang="en-US" i="1" dirty="0" smtClean="0"/>
              <a:t>Fun!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accent1"/>
                </a:solidFill>
              </a:rPr>
              <a:t>Kristi Moran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/>
              <a:t>Quantitative Reasoning in Non-STEM and STEM Courses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Don </a:t>
            </a:r>
            <a:r>
              <a:rPr lang="en-US" dirty="0" err="1">
                <a:solidFill>
                  <a:schemeClr val="accent1"/>
                </a:solidFill>
              </a:rPr>
              <a:t>Ransford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8700" y="457200"/>
            <a:ext cx="68920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Professional Development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8979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885267"/>
          </a:xfrm>
        </p:spPr>
        <p:txBody>
          <a:bodyPr/>
          <a:lstStyle/>
          <a:p>
            <a:pPr algn="ctr"/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i="1" dirty="0" smtClean="0"/>
              <a:t>Uncovering </a:t>
            </a:r>
            <a:r>
              <a:rPr lang="en-US" i="1" dirty="0"/>
              <a:t>the Capabilities of the FSW </a:t>
            </a:r>
            <a:r>
              <a:rPr lang="en-US" i="1" dirty="0" smtClean="0"/>
              <a:t>Student</a:t>
            </a:r>
          </a:p>
          <a:p>
            <a:pPr lvl="1">
              <a:buFont typeface="Arial"/>
              <a:buChar char="•"/>
            </a:pPr>
            <a:r>
              <a:rPr lang="en-US" sz="2100" dirty="0" smtClean="0">
                <a:solidFill>
                  <a:srgbClr val="A9A57C"/>
                </a:solidFill>
              </a:rPr>
              <a:t> </a:t>
            </a:r>
            <a:r>
              <a:rPr lang="en-US" dirty="0">
                <a:solidFill>
                  <a:srgbClr val="A9A57C"/>
                </a:solidFill>
              </a:rPr>
              <a:t>Joe van </a:t>
            </a:r>
            <a:r>
              <a:rPr lang="en-US" dirty="0" err="1">
                <a:solidFill>
                  <a:srgbClr val="A9A57C"/>
                </a:solidFill>
              </a:rPr>
              <a:t>Gaalen</a:t>
            </a:r>
            <a:r>
              <a:rPr lang="sk-SK" dirty="0">
                <a:solidFill>
                  <a:srgbClr val="A9A57C"/>
                </a:solidFill>
              </a:rPr>
              <a:t> </a:t>
            </a:r>
          </a:p>
          <a:p>
            <a:pPr>
              <a:buFont typeface="Wingdings" charset="2"/>
              <a:buChar char="q"/>
            </a:pPr>
            <a:r>
              <a:rPr lang="sk-SK" i="1" dirty="0" smtClean="0"/>
              <a:t>Connecting </a:t>
            </a:r>
            <a:r>
              <a:rPr lang="sk-SK" i="1" dirty="0"/>
              <a:t>the Classroom to </a:t>
            </a:r>
            <a:r>
              <a:rPr lang="sk-SK" i="1" dirty="0" smtClean="0"/>
              <a:t>Careers</a:t>
            </a:r>
            <a:endParaRPr lang="sk-SK" i="1" dirty="0"/>
          </a:p>
          <a:p>
            <a:pPr lvl="1">
              <a:buFont typeface="Wingdings" charset="2"/>
              <a:buChar char="§"/>
            </a:pPr>
            <a:r>
              <a:rPr lang="sk-SK" dirty="0" smtClean="0">
                <a:solidFill>
                  <a:schemeClr val="accent1"/>
                </a:solidFill>
              </a:rPr>
              <a:t>James </a:t>
            </a:r>
            <a:r>
              <a:rPr lang="sk-SK" dirty="0">
                <a:solidFill>
                  <a:schemeClr val="accent1"/>
                </a:solidFill>
              </a:rPr>
              <a:t>Stewart, Joe van </a:t>
            </a:r>
            <a:r>
              <a:rPr lang="sk-SK" dirty="0" smtClean="0">
                <a:solidFill>
                  <a:schemeClr val="accent1"/>
                </a:solidFill>
              </a:rPr>
              <a:t>Gaalen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/>
              <a:t>Developing Effective Research Assignment Guidelines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1"/>
                </a:solidFill>
              </a:rPr>
              <a:t>Scott </a:t>
            </a:r>
            <a:r>
              <a:rPr lang="en-US" sz="1900" dirty="0" err="1">
                <a:solidFill>
                  <a:schemeClr val="accent1"/>
                </a:solidFill>
              </a:rPr>
              <a:t>Ortolano</a:t>
            </a:r>
            <a:r>
              <a:rPr lang="en-US" sz="1900" dirty="0">
                <a:solidFill>
                  <a:schemeClr val="accent1"/>
                </a:solidFill>
              </a:rPr>
              <a:t>, Cynthia </a:t>
            </a:r>
            <a:r>
              <a:rPr lang="en-US" sz="1900" dirty="0" err="1">
                <a:solidFill>
                  <a:schemeClr val="accent1"/>
                </a:solidFill>
              </a:rPr>
              <a:t>Enslen</a:t>
            </a:r>
            <a:r>
              <a:rPr lang="en-US" sz="1900" dirty="0">
                <a:solidFill>
                  <a:schemeClr val="accent1"/>
                </a:solidFill>
              </a:rPr>
              <a:t>, Amy Trogan, </a:t>
            </a:r>
            <a:r>
              <a:rPr lang="en-US" sz="1900" dirty="0" err="1">
                <a:solidFill>
                  <a:schemeClr val="accent1"/>
                </a:solidFill>
              </a:rPr>
              <a:t>Arenthia</a:t>
            </a:r>
            <a:r>
              <a:rPr lang="en-US" sz="1900" dirty="0">
                <a:solidFill>
                  <a:schemeClr val="accent1"/>
                </a:solidFill>
              </a:rPr>
              <a:t> </a:t>
            </a:r>
            <a:r>
              <a:rPr lang="en-US" sz="1900" dirty="0" err="1">
                <a:solidFill>
                  <a:schemeClr val="accent1"/>
                </a:solidFill>
              </a:rPr>
              <a:t>Herren</a:t>
            </a:r>
            <a:r>
              <a:rPr lang="en-US" sz="1900" dirty="0">
                <a:solidFill>
                  <a:schemeClr val="accent1"/>
                </a:solidFill>
              </a:rPr>
              <a:t>, Joseph van </a:t>
            </a:r>
            <a:r>
              <a:rPr lang="en-US" sz="1900" dirty="0" err="1" smtClean="0">
                <a:solidFill>
                  <a:schemeClr val="accent1"/>
                </a:solidFill>
              </a:rPr>
              <a:t>Gaalen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8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69" b="-2"/>
          <a:stretch/>
        </p:blipFill>
        <p:spPr>
          <a:xfrm>
            <a:off x="2332792" y="228600"/>
            <a:ext cx="4692195" cy="638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4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03400"/>
            <a:ext cx="7924800" cy="4622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chemeClr val="bg1">
                      <a:lumMod val="75000"/>
                      <a:alpha val="43000"/>
                    </a:schemeClr>
                  </a:outerShdw>
                </a:effectLst>
              </a:rPr>
              <a:t>59</a:t>
            </a:r>
            <a:r>
              <a:rPr lang="en-US" b="1" i="1" dirty="0" smtClean="0"/>
              <a:t> assignments volunteered by FSW faculty for assessment spanning </a:t>
            </a:r>
            <a:r>
              <a:rPr lang="en-US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chemeClr val="bg1">
                      <a:lumMod val="75000"/>
                      <a:alpha val="43000"/>
                    </a:schemeClr>
                  </a:outerShdw>
                </a:effectLst>
              </a:rPr>
              <a:t>17</a:t>
            </a:r>
            <a:r>
              <a:rPr lang="en-US" b="1" i="1" dirty="0" smtClean="0"/>
              <a:t> disciplines and encompassing </a:t>
            </a:r>
            <a:r>
              <a:rPr lang="en-US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chemeClr val="bg1">
                      <a:lumMod val="75000"/>
                      <a:alpha val="43000"/>
                    </a:schemeClr>
                  </a:outerShdw>
                </a:effectLst>
              </a:rPr>
              <a:t>903</a:t>
            </a:r>
            <a:r>
              <a:rPr lang="en-US" b="1" i="1" dirty="0" smtClean="0"/>
              <a:t> individual artifacts both written and oral.</a:t>
            </a:r>
          </a:p>
          <a:p>
            <a:pPr>
              <a:buFont typeface="Wingdings" charset="2"/>
              <a:buChar char="Ø"/>
            </a:pPr>
            <a:r>
              <a:rPr lang="en-US" b="1" i="1" dirty="0" smtClean="0"/>
              <a:t>All college locations (Charlotte, Collier, Hendry-Glades, and Thomas Edison {Lee}) represented in the study as well as FSW Online and Offsite locations (dual enrollment).</a:t>
            </a:r>
          </a:p>
          <a:p>
            <a:pPr>
              <a:buFont typeface="Wingdings" charset="2"/>
              <a:buChar char="Ø"/>
            </a:pPr>
            <a:r>
              <a:rPr lang="en-US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chemeClr val="bg1">
                      <a:lumMod val="75000"/>
                      <a:alpha val="43000"/>
                    </a:schemeClr>
                  </a:outerShdw>
                </a:effectLst>
              </a:rPr>
              <a:t>12</a:t>
            </a:r>
            <a:r>
              <a:rPr lang="en-US" b="1" dirty="0" smtClean="0"/>
              <a:t> volunteers serving in six scoring groups scored a sample of </a:t>
            </a:r>
            <a:r>
              <a:rPr lang="en-US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chemeClr val="bg1">
                      <a:lumMod val="75000"/>
                      <a:alpha val="43000"/>
                    </a:schemeClr>
                  </a:outerShdw>
                </a:effectLst>
              </a:rPr>
              <a:t>290</a:t>
            </a:r>
            <a:r>
              <a:rPr lang="en-US" b="1" dirty="0" smtClean="0"/>
              <a:t> artifacts (32% of total artifacts).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2"/>
                </a:solidFill>
              </a:rPr>
              <a:t>Fernando Mayoral, Barbara Miley, Anjali Misra, Colleen Moore, Katie Paschall, Donald Ransford, Eric Seelau, Amy Trogan, Melanie Ulrich, </a:t>
            </a:r>
            <a:r>
              <a:rPr lang="en-US" b="1" dirty="0">
                <a:solidFill>
                  <a:schemeClr val="accent2"/>
                </a:solidFill>
              </a:rPr>
              <a:t>Richard </a:t>
            </a:r>
            <a:r>
              <a:rPr lang="en-US" b="1" dirty="0" smtClean="0">
                <a:solidFill>
                  <a:schemeClr val="accent2"/>
                </a:solidFill>
              </a:rPr>
              <a:t>Worch, Joseph van Gaalen, Eileen DeLuca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0900" y="498901"/>
            <a:ext cx="4874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General Education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693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48767"/>
          </a:xfrm>
        </p:spPr>
        <p:txBody>
          <a:bodyPr/>
          <a:lstStyle/>
          <a:p>
            <a:r>
              <a:rPr lang="en-US" dirty="0" smtClean="0"/>
              <a:t>Get Involved and Stay Connected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0700" y="1854201"/>
            <a:ext cx="7950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Assessment 101 Workshop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Online and Self-Paced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LAC Newsletter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Office of Academic Assessment Webpage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hlinkClick r:id="rId2"/>
              </a:rPr>
              <a:t>http://www.fsw.edu/facultystaff/assessment</a:t>
            </a:r>
            <a:endParaRPr lang="en-US" sz="2800" dirty="0" smtClean="0"/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Department Course Level Reports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General Education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LAC Newsletter Archive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Twitter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https://</a:t>
            </a:r>
            <a:r>
              <a:rPr lang="en-US" sz="2800" dirty="0" err="1" smtClean="0"/>
              <a:t>twitter.com</a:t>
            </a:r>
            <a:r>
              <a:rPr lang="en-US" sz="2800" dirty="0" smtClean="0"/>
              <a:t>/</a:t>
            </a:r>
            <a:r>
              <a:rPr lang="en-US" sz="2800" dirty="0" err="1" smtClean="0"/>
              <a:t>fswassessment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386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Initiatives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58814" y="1901041"/>
            <a:ext cx="77041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2400" dirty="0"/>
              <a:t>Continuity of the committee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/>
              <a:t>Mentoring new </a:t>
            </a:r>
            <a:r>
              <a:rPr lang="en-US" sz="2400" dirty="0" smtClean="0"/>
              <a:t>members and assessment </a:t>
            </a:r>
            <a:r>
              <a:rPr lang="en-US" sz="2400" dirty="0"/>
              <a:t>coordinators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/>
              <a:t>Professional Development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Adding </a:t>
            </a:r>
            <a:r>
              <a:rPr lang="en-US" sz="2400" smtClean="0"/>
              <a:t>new opportunities</a:t>
            </a:r>
            <a:endParaRPr lang="en-US" sz="2400" dirty="0"/>
          </a:p>
          <a:p>
            <a:pPr marL="342900" indent="-342900">
              <a:buFont typeface="Wingdings" charset="2"/>
              <a:buChar char="Ø"/>
            </a:pPr>
            <a:r>
              <a:rPr lang="en-US" sz="2400" dirty="0"/>
              <a:t>General Education Program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/>
              <a:t>Develop a plan for the upcoming year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/>
              <a:t>Refining collection process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/>
              <a:t>Many opportunities for faculty to serve (College Service)</a:t>
            </a:r>
          </a:p>
          <a:p>
            <a:pPr marL="342900" indent="-342900">
              <a:buFont typeface="Wingdings" charset="2"/>
              <a:buChar char="Ø"/>
            </a:pPr>
            <a:r>
              <a:rPr lang="en-US" sz="2400" dirty="0"/>
              <a:t>General Education Program Revision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/>
              <a:t>Communicate the status to faculty members</a:t>
            </a:r>
          </a:p>
        </p:txBody>
      </p:sp>
    </p:spTree>
    <p:extLst>
      <p:ext uri="{BB962C8B-B14F-4D97-AF65-F5344CB8AC3E}">
        <p14:creationId xmlns:p14="http://schemas.microsoft.com/office/powerpoint/2010/main" val="2401660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48</TotalTime>
  <Words>275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Wingdings 2</vt:lpstr>
      <vt:lpstr>Pixel</vt:lpstr>
      <vt:lpstr>Learning Assessment Committee Update</vt:lpstr>
      <vt:lpstr>PowerPoint Presentation</vt:lpstr>
      <vt:lpstr>Professional Development</vt:lpstr>
      <vt:lpstr>PowerPoint Presentation</vt:lpstr>
      <vt:lpstr>PowerPoint Presentation</vt:lpstr>
      <vt:lpstr>Get Involved and Stay Connected</vt:lpstr>
      <vt:lpstr>2016-2017 Initiatives</vt:lpstr>
    </vt:vector>
  </TitlesOfParts>
  <Company>Florida SouthWestern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Assessment Committee Update</dc:title>
  <dc:creator>Amy Trogan</dc:creator>
  <cp:lastModifiedBy>Eileen DeLuca</cp:lastModifiedBy>
  <cp:revision>7</cp:revision>
  <dcterms:created xsi:type="dcterms:W3CDTF">2016-08-15T14:43:33Z</dcterms:created>
  <dcterms:modified xsi:type="dcterms:W3CDTF">2016-08-21T19:52:56Z</dcterms:modified>
</cp:coreProperties>
</file>