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5" r:id="rId1"/>
  </p:sldMasterIdLst>
  <p:notesMasterIdLst>
    <p:notesMasterId r:id="rId9"/>
  </p:notesMasterIdLst>
  <p:sldIdLst>
    <p:sldId id="256" r:id="rId2"/>
    <p:sldId id="259" r:id="rId3"/>
    <p:sldId id="262" r:id="rId4"/>
    <p:sldId id="257" r:id="rId5"/>
    <p:sldId id="260" r:id="rId6"/>
    <p:sldId id="258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76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11AD7-7CD1-8741-8359-C953F7DEB6F7}" type="datetimeFigureOut">
              <a:rPr lang="en-US" smtClean="0"/>
              <a:t>8/21/2016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1418E7-A07B-D344-AE27-7C89B45113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333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908C3-031A-4F31-87F2-1FFE95EB6DB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182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5" name="Snip Single Corner Rectangle 14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ardrop 12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FB1A7FF-EFF6-D740-A901-DEAF90420FD7}" type="datetimeFigureOut">
              <a:rPr lang="en-US" smtClean="0"/>
              <a:t>8/21/2016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2" name="Snip Diagonal Corner Rectangle 11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Teardrop 12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2176272"/>
            <a:ext cx="3657600" cy="116128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4654475" y="228600"/>
            <a:ext cx="4251960" cy="6391656"/>
          </a:xfrm>
          <a:prstGeom prst="snip2DiagRect">
            <a:avLst>
              <a:gd name="adj1" fmla="val 0"/>
              <a:gd name="adj2" fmla="val 4017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3342401"/>
            <a:ext cx="3657600" cy="25952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8952" y="6300216"/>
            <a:ext cx="1298448" cy="365125"/>
          </a:xfrm>
        </p:spPr>
        <p:txBody>
          <a:bodyPr/>
          <a:lstStyle/>
          <a:p>
            <a:fld id="{DFB1A7FF-EFF6-D740-A901-DEAF90420FD7}" type="datetimeFigureOut">
              <a:rPr lang="en-US" smtClean="0"/>
              <a:t>8/21/2016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00216"/>
            <a:ext cx="234086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1752" y="6300216"/>
            <a:ext cx="448056" cy="365125"/>
          </a:xfrm>
        </p:spPr>
        <p:txBody>
          <a:bodyPr/>
          <a:lstStyle>
            <a:lvl1pPr algn="l">
              <a:defRPr/>
            </a:lvl1pPr>
          </a:lstStyle>
          <a:p>
            <a:fld id="{486F75B6-747D-2A45-A5A0-2E9A2F6DE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4648200"/>
            <a:ext cx="8686800" cy="1963271"/>
          </a:xfrm>
          <a:prstGeom prst="snip2DiagRect">
            <a:avLst>
              <a:gd name="adj1" fmla="val 0"/>
              <a:gd name="adj2" fmla="val 937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153400" cy="609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1A7FF-EFF6-D740-A901-DEAF90420FD7}" type="datetimeFigureOut">
              <a:rPr lang="en-US" smtClean="0"/>
              <a:t>8/21/2016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75B6-747D-2A45-A5A0-2E9A2F6DEC3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257799"/>
            <a:ext cx="8156448" cy="82027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ct val="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flipH="1">
            <a:off x="228600" y="228600"/>
            <a:ext cx="8677835" cy="4267200"/>
          </a:xfrm>
          <a:prstGeom prst="snip2DiagRect">
            <a:avLst>
              <a:gd name="adj1" fmla="val 0"/>
              <a:gd name="adj2" fmla="val 4332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1A7FF-EFF6-D740-A901-DEAF90420FD7}" type="datetimeFigureOut">
              <a:rPr lang="en-US" smtClean="0"/>
              <a:t>8/21/2016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75B6-747D-2A45-A5A0-2E9A2F6DE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1A7FF-EFF6-D740-A901-DEAF90420FD7}" type="datetimeFigureOut">
              <a:rPr lang="en-US" smtClean="0"/>
              <a:t>8/21/2016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75B6-747D-2A45-A5A0-2E9A2F6DE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838201"/>
            <a:ext cx="121920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1"/>
            <a:ext cx="6307138" cy="51054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1A7FF-EFF6-D740-A901-DEAF90420FD7}" type="datetimeFigureOut">
              <a:rPr lang="en-US" smtClean="0"/>
              <a:t>8/21/2016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75B6-747D-2A45-A5A0-2E9A2F6DE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1A7FF-EFF6-D740-A901-DEAF90420FD7}" type="datetimeFigureOut">
              <a:rPr lang="en-US" smtClean="0"/>
              <a:t>8/21/2016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75B6-747D-2A45-A5A0-2E9A2F6DE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4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7" name="Snip Single Corner Rectangle 16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ardrop 15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DFB1A7FF-EFF6-D740-A901-DEAF90420FD7}" type="datetimeFigureOut">
              <a:rPr lang="en-US" smtClean="0"/>
              <a:t>8/21/2016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676835"/>
            <a:ext cx="7543800" cy="2587752"/>
          </a:xfr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 flipH="1">
            <a:off x="1600199" y="2126877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0" name="Snip Single Corner Rectangle 9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ardrop 8"/>
            <p:cNvSpPr/>
            <p:nvPr/>
          </p:nvSpPr>
          <p:spPr>
            <a:xfrm flipH="1">
              <a:off x="22859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105" y="2653553"/>
            <a:ext cx="5870448" cy="14721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105" y="4134881"/>
            <a:ext cx="5870448" cy="57607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8033590" y="3475037"/>
            <a:ext cx="1828801" cy="365125"/>
          </a:xfrm>
        </p:spPr>
        <p:txBody>
          <a:bodyPr vert="horz" lIns="91440" tIns="0" rIns="91440" bIns="0" rtlCol="0" anchor="t" anchorCtr="0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658009" y="3475037"/>
            <a:ext cx="1828800" cy="365125"/>
          </a:xfrm>
        </p:spPr>
        <p:txBody>
          <a:bodyPr vert="horz" lIns="91440" tIns="0" rIns="91440" bIns="0" rtlCol="0" anchor="b" anchorCtr="0"/>
          <a:lstStyle>
            <a:lvl1pPr marL="0" algn="l" defTabSz="914400" rtl="0" eaLnBrk="1" latinLnBrk="0" hangingPunct="1">
              <a:defRPr sz="14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DFB1A7FF-EFF6-D740-A901-DEAF90420FD7}" type="datetimeFigureOut">
              <a:rPr lang="en-US" smtClean="0"/>
              <a:t>8/21/2016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nip Diagonal Corner Rectangle 10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Snip Diagonal Corner Rectangle 11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344488">
              <a:defRPr sz="1800"/>
            </a:lvl6pPr>
            <a:lvl7pPr marL="1946275" indent="-344488">
              <a:defRPr sz="1800"/>
            </a:lvl7pPr>
            <a:lvl8pPr marL="1946275" indent="-344488">
              <a:defRPr sz="1800"/>
            </a:lvl8pPr>
            <a:lvl9pPr marL="1946275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1A7FF-EFF6-D740-A901-DEAF90420FD7}" type="datetimeFigureOut">
              <a:rPr lang="en-US" smtClean="0"/>
              <a:t>8/21/2016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75B6-747D-2A45-A5A0-2E9A2F6DE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Snip Diagonal Corner Rectangle 12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1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1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1A7FF-EFF6-D740-A901-DEAF90420FD7}" type="datetimeFigureOut">
              <a:rPr lang="en-US" smtClean="0"/>
              <a:t>8/21/2016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75B6-747D-2A45-A5A0-2E9A2F6DE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1A7FF-EFF6-D740-A901-DEAF90420FD7}" type="datetimeFigureOut">
              <a:rPr lang="en-US" smtClean="0"/>
              <a:t>8/21/2016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75B6-747D-2A45-A5A0-2E9A2F6DE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Diagonal Corner Rectangle 5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1A7FF-EFF6-D740-A901-DEAF90420FD7}" type="datetimeFigureOut">
              <a:rPr lang="en-US" smtClean="0"/>
              <a:t>8/21/2016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F75B6-747D-2A45-A5A0-2E9A2F6DE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1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3" name="Snip Diagonal Corner Rectangle 12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Teardrop 13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5" name="Snip Diagonal Corner Rectangle 14"/>
          <p:cNvSpPr/>
          <p:nvPr/>
        </p:nvSpPr>
        <p:spPr>
          <a:xfrm flipV="1">
            <a:off x="4648200" y="228600"/>
            <a:ext cx="4251960" cy="6387352"/>
          </a:xfrm>
          <a:prstGeom prst="snip2DiagRect">
            <a:avLst>
              <a:gd name="adj1" fmla="val 0"/>
              <a:gd name="adj2" fmla="val 379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177303"/>
            <a:ext cx="3657600" cy="1162050"/>
          </a:xfrm>
        </p:spPr>
        <p:txBody>
          <a:bodyPr anchor="b">
            <a:normAutofit/>
          </a:bodyPr>
          <a:lstStyle>
            <a:lvl1pPr algn="l">
              <a:defRPr sz="30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380" y="609600"/>
            <a:ext cx="3657600" cy="53340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0" y="3352799"/>
            <a:ext cx="3657600" cy="259080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297706"/>
            <a:ext cx="1295400" cy="365125"/>
          </a:xfrm>
        </p:spPr>
        <p:txBody>
          <a:bodyPr/>
          <a:lstStyle/>
          <a:p>
            <a:fld id="{DFB1A7FF-EFF6-D740-A901-DEAF90420FD7}" type="datetimeFigureOut">
              <a:rPr lang="en-US" smtClean="0"/>
              <a:t>8/21/2016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297706"/>
            <a:ext cx="2339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4800" y="6297706"/>
            <a:ext cx="443753" cy="365125"/>
          </a:xfrm>
        </p:spPr>
        <p:txBody>
          <a:bodyPr/>
          <a:lstStyle>
            <a:lvl1pPr algn="l">
              <a:defRPr/>
            </a:lvl1pPr>
          </a:lstStyle>
          <a:p>
            <a:fld id="{486F75B6-747D-2A45-A5A0-2E9A2F6DEC3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949824"/>
            <a:ext cx="7583488" cy="400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2439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DFB1A7FF-EFF6-D740-A901-DEAF90420FD7}" type="datetimeFigureOut">
              <a:rPr lang="en-US" smtClean="0"/>
              <a:t>8/21/2016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6740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484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86F75B6-747D-2A45-A5A0-2E9A2F6DEC3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  <p:sldLayoutId id="2147483748" r:id="rId13"/>
    <p:sldLayoutId id="2147483749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 2" pitchFamily="18" charset="2"/>
        <a:buChar char=""/>
        <a:defRPr sz="2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sw.edu/facultystaff/assessment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Learning Assessment Committee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08/22/2016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273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79600"/>
            <a:ext cx="7391400" cy="4508500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q"/>
            </a:pPr>
            <a:r>
              <a:rPr lang="en-US" i="1" dirty="0" smtClean="0"/>
              <a:t>Assessment </a:t>
            </a:r>
            <a:r>
              <a:rPr lang="en-US" i="1" dirty="0"/>
              <a:t>Workshop 101 – piloted and </a:t>
            </a:r>
            <a:r>
              <a:rPr lang="en-US" i="1" dirty="0" smtClean="0"/>
              <a:t>implemented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chemeClr val="accent1"/>
                </a:solidFill>
              </a:rPr>
              <a:t>Amy </a:t>
            </a:r>
            <a:r>
              <a:rPr lang="en-US" sz="1900" dirty="0">
                <a:solidFill>
                  <a:schemeClr val="accent1"/>
                </a:solidFill>
              </a:rPr>
              <a:t>Trogan, Donald Ransford, </a:t>
            </a:r>
            <a:r>
              <a:rPr lang="en-US" sz="1900" dirty="0" smtClean="0">
                <a:solidFill>
                  <a:schemeClr val="accent1"/>
                </a:solidFill>
              </a:rPr>
              <a:t>Myra Walters, Katie </a:t>
            </a:r>
            <a:r>
              <a:rPr lang="en-US" sz="1900" dirty="0">
                <a:solidFill>
                  <a:schemeClr val="accent1"/>
                </a:solidFill>
              </a:rPr>
              <a:t>Paschall, Joseph van Gaalen, Eileen </a:t>
            </a:r>
            <a:r>
              <a:rPr lang="en-US" sz="1900" dirty="0" smtClean="0">
                <a:solidFill>
                  <a:schemeClr val="accent1"/>
                </a:solidFill>
              </a:rPr>
              <a:t>DeLuca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i="1" dirty="0"/>
              <a:t>Engendering "Truth-Seeking" Dispositions in General </a:t>
            </a:r>
            <a:r>
              <a:rPr lang="en-US" i="1" dirty="0" smtClean="0"/>
              <a:t>Education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chemeClr val="accent1"/>
                </a:solidFill>
              </a:rPr>
              <a:t>Jane </a:t>
            </a:r>
            <a:r>
              <a:rPr lang="en-US" sz="1900" dirty="0">
                <a:solidFill>
                  <a:schemeClr val="accent1"/>
                </a:solidFill>
              </a:rPr>
              <a:t>Charles and Eileen </a:t>
            </a:r>
            <a:r>
              <a:rPr lang="en-US" sz="1900" dirty="0" smtClean="0">
                <a:solidFill>
                  <a:schemeClr val="accent1"/>
                </a:solidFill>
              </a:rPr>
              <a:t>DeLuca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i="1" dirty="0"/>
              <a:t>Ciphering and Decoding: Quantitative Reasoning Can Be </a:t>
            </a:r>
            <a:r>
              <a:rPr lang="en-US" i="1" dirty="0" smtClean="0"/>
              <a:t>Fun!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 smtClean="0">
                <a:solidFill>
                  <a:schemeClr val="accent1"/>
                </a:solidFill>
              </a:rPr>
              <a:t>Kristi Moran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i="1" dirty="0"/>
              <a:t>Quantitative Reasoning in Non-STEM and STEM Courses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/>
                </a:solidFill>
              </a:rPr>
              <a:t>Don </a:t>
            </a:r>
            <a:r>
              <a:rPr lang="en-US" dirty="0" err="1">
                <a:solidFill>
                  <a:schemeClr val="accent1"/>
                </a:solidFill>
              </a:rPr>
              <a:t>Ransford</a:t>
            </a:r>
            <a:endParaRPr lang="en-US" dirty="0">
              <a:solidFill>
                <a:schemeClr val="accent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sz="1900" dirty="0" smtClean="0">
              <a:solidFill>
                <a:schemeClr val="accent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028700" y="457200"/>
            <a:ext cx="68920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Professional Development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789798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885267"/>
          </a:xfrm>
        </p:spPr>
        <p:txBody>
          <a:bodyPr/>
          <a:lstStyle/>
          <a:p>
            <a:pPr algn="ctr"/>
            <a:r>
              <a:rPr lang="en-US" dirty="0" smtClean="0"/>
              <a:t>Professional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q"/>
            </a:pPr>
            <a:r>
              <a:rPr lang="en-US" i="1" dirty="0" smtClean="0"/>
              <a:t>Uncovering </a:t>
            </a:r>
            <a:r>
              <a:rPr lang="en-US" i="1" dirty="0"/>
              <a:t>the Capabilities of the FSW </a:t>
            </a:r>
            <a:r>
              <a:rPr lang="en-US" i="1" dirty="0" smtClean="0"/>
              <a:t>Student</a:t>
            </a:r>
          </a:p>
          <a:p>
            <a:pPr lvl="1">
              <a:buFont typeface="Arial"/>
              <a:buChar char="•"/>
            </a:pPr>
            <a:r>
              <a:rPr lang="en-US" sz="2100" dirty="0" smtClean="0">
                <a:solidFill>
                  <a:srgbClr val="A9A57C"/>
                </a:solidFill>
              </a:rPr>
              <a:t> </a:t>
            </a:r>
            <a:r>
              <a:rPr lang="en-US" dirty="0">
                <a:solidFill>
                  <a:srgbClr val="A9A57C"/>
                </a:solidFill>
              </a:rPr>
              <a:t>Joe van </a:t>
            </a:r>
            <a:r>
              <a:rPr lang="en-US" dirty="0" err="1">
                <a:solidFill>
                  <a:srgbClr val="A9A57C"/>
                </a:solidFill>
              </a:rPr>
              <a:t>Gaalen</a:t>
            </a:r>
            <a:r>
              <a:rPr lang="sk-SK" dirty="0">
                <a:solidFill>
                  <a:srgbClr val="A9A57C"/>
                </a:solidFill>
              </a:rPr>
              <a:t> </a:t>
            </a:r>
          </a:p>
          <a:p>
            <a:pPr>
              <a:buFont typeface="Wingdings" charset="2"/>
              <a:buChar char="q"/>
            </a:pPr>
            <a:r>
              <a:rPr lang="sk-SK" i="1" dirty="0" smtClean="0"/>
              <a:t>Connecting </a:t>
            </a:r>
            <a:r>
              <a:rPr lang="sk-SK" i="1" dirty="0"/>
              <a:t>the Classroom to </a:t>
            </a:r>
            <a:r>
              <a:rPr lang="sk-SK" i="1" dirty="0" smtClean="0"/>
              <a:t>Careers</a:t>
            </a:r>
            <a:endParaRPr lang="sk-SK" i="1" dirty="0"/>
          </a:p>
          <a:p>
            <a:pPr lvl="1">
              <a:buFont typeface="Wingdings" charset="2"/>
              <a:buChar char="§"/>
            </a:pPr>
            <a:r>
              <a:rPr lang="sk-SK" dirty="0" smtClean="0">
                <a:solidFill>
                  <a:schemeClr val="accent1"/>
                </a:solidFill>
              </a:rPr>
              <a:t>James </a:t>
            </a:r>
            <a:r>
              <a:rPr lang="sk-SK" dirty="0">
                <a:solidFill>
                  <a:schemeClr val="accent1"/>
                </a:solidFill>
              </a:rPr>
              <a:t>Stewart, Joe van </a:t>
            </a:r>
            <a:r>
              <a:rPr lang="sk-SK" dirty="0" smtClean="0">
                <a:solidFill>
                  <a:schemeClr val="accent1"/>
                </a:solidFill>
              </a:rPr>
              <a:t>Gaalen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i="1" dirty="0"/>
              <a:t>Developing Effective Research Assignment Guidelines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900" dirty="0">
                <a:solidFill>
                  <a:schemeClr val="accent1"/>
                </a:solidFill>
              </a:rPr>
              <a:t>Scott </a:t>
            </a:r>
            <a:r>
              <a:rPr lang="en-US" sz="1900" dirty="0" err="1">
                <a:solidFill>
                  <a:schemeClr val="accent1"/>
                </a:solidFill>
              </a:rPr>
              <a:t>Ortolano</a:t>
            </a:r>
            <a:r>
              <a:rPr lang="en-US" sz="1900" dirty="0">
                <a:solidFill>
                  <a:schemeClr val="accent1"/>
                </a:solidFill>
              </a:rPr>
              <a:t>, Cynthia </a:t>
            </a:r>
            <a:r>
              <a:rPr lang="en-US" sz="1900" dirty="0" err="1">
                <a:solidFill>
                  <a:schemeClr val="accent1"/>
                </a:solidFill>
              </a:rPr>
              <a:t>Enslen</a:t>
            </a:r>
            <a:r>
              <a:rPr lang="en-US" sz="1900" dirty="0">
                <a:solidFill>
                  <a:schemeClr val="accent1"/>
                </a:solidFill>
              </a:rPr>
              <a:t>, Amy Trogan, </a:t>
            </a:r>
            <a:r>
              <a:rPr lang="en-US" sz="1900" dirty="0" err="1">
                <a:solidFill>
                  <a:schemeClr val="accent1"/>
                </a:solidFill>
              </a:rPr>
              <a:t>Arenthia</a:t>
            </a:r>
            <a:r>
              <a:rPr lang="en-US" sz="1900" dirty="0">
                <a:solidFill>
                  <a:schemeClr val="accent1"/>
                </a:solidFill>
              </a:rPr>
              <a:t> </a:t>
            </a:r>
            <a:r>
              <a:rPr lang="en-US" sz="1900" dirty="0" err="1">
                <a:solidFill>
                  <a:schemeClr val="accent1"/>
                </a:solidFill>
              </a:rPr>
              <a:t>Herren</a:t>
            </a:r>
            <a:r>
              <a:rPr lang="en-US" sz="1900" dirty="0">
                <a:solidFill>
                  <a:schemeClr val="accent1"/>
                </a:solidFill>
              </a:rPr>
              <a:t>, Joseph van </a:t>
            </a:r>
            <a:r>
              <a:rPr lang="en-US" sz="1900" dirty="0" err="1" smtClean="0">
                <a:solidFill>
                  <a:schemeClr val="accent1"/>
                </a:solidFill>
              </a:rPr>
              <a:t>Gaalen</a:t>
            </a:r>
            <a:endParaRPr lang="en-US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080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669" b="-2"/>
          <a:stretch/>
        </p:blipFill>
        <p:spPr>
          <a:xfrm>
            <a:off x="2332792" y="228600"/>
            <a:ext cx="4692195" cy="6388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2410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803400"/>
            <a:ext cx="7924800" cy="4622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i="1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chemeClr val="bg1">
                      <a:lumMod val="75000"/>
                      <a:alpha val="43000"/>
                    </a:schemeClr>
                  </a:outerShdw>
                </a:effectLst>
              </a:rPr>
              <a:t>59</a:t>
            </a:r>
            <a:r>
              <a:rPr lang="en-US" b="1" i="1" dirty="0" smtClean="0"/>
              <a:t> assignments volunteered by FSW faculty for assessment spanning </a:t>
            </a:r>
            <a:r>
              <a:rPr lang="en-US" b="1" i="1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chemeClr val="bg1">
                      <a:lumMod val="75000"/>
                      <a:alpha val="43000"/>
                    </a:schemeClr>
                  </a:outerShdw>
                </a:effectLst>
              </a:rPr>
              <a:t>17</a:t>
            </a:r>
            <a:r>
              <a:rPr lang="en-US" b="1" i="1" dirty="0" smtClean="0"/>
              <a:t> disciplines and encompassing </a:t>
            </a:r>
            <a:r>
              <a:rPr lang="en-US" b="1" i="1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chemeClr val="bg1">
                      <a:lumMod val="75000"/>
                      <a:alpha val="43000"/>
                    </a:schemeClr>
                  </a:outerShdw>
                </a:effectLst>
              </a:rPr>
              <a:t>903</a:t>
            </a:r>
            <a:r>
              <a:rPr lang="en-US" b="1" i="1" dirty="0" smtClean="0"/>
              <a:t> individual artifacts both written and oral.</a:t>
            </a:r>
          </a:p>
          <a:p>
            <a:pPr>
              <a:buFont typeface="Wingdings" charset="2"/>
              <a:buChar char="Ø"/>
            </a:pPr>
            <a:r>
              <a:rPr lang="en-US" b="1" i="1" dirty="0" smtClean="0"/>
              <a:t>All college locations (Charlotte, Collier, Hendry-Glades, and Thomas Edison {Lee}) represented in the study as well as FSW Online and Offsite locations (dual enrollment).</a:t>
            </a:r>
          </a:p>
          <a:p>
            <a:pPr>
              <a:buFont typeface="Wingdings" charset="2"/>
              <a:buChar char="Ø"/>
            </a:pPr>
            <a:r>
              <a:rPr lang="en-US" b="1" i="1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chemeClr val="bg1">
                      <a:lumMod val="75000"/>
                      <a:alpha val="43000"/>
                    </a:schemeClr>
                  </a:outerShdw>
                </a:effectLst>
              </a:rPr>
              <a:t>12</a:t>
            </a:r>
            <a:r>
              <a:rPr lang="en-US" b="1" dirty="0" smtClean="0"/>
              <a:t> volunteers serving in six scoring groups scored a sample of </a:t>
            </a:r>
            <a:r>
              <a:rPr lang="en-US" b="1" i="1" u="sng" dirty="0" smtClean="0">
                <a:solidFill>
                  <a:schemeClr val="accent1"/>
                </a:solidFill>
                <a:effectLst>
                  <a:outerShdw blurRad="38100" dist="38100" dir="2700000" algn="tl">
                    <a:schemeClr val="bg1">
                      <a:lumMod val="75000"/>
                      <a:alpha val="43000"/>
                    </a:schemeClr>
                  </a:outerShdw>
                </a:effectLst>
              </a:rPr>
              <a:t>290</a:t>
            </a:r>
            <a:r>
              <a:rPr lang="en-US" b="1" dirty="0" smtClean="0"/>
              <a:t> artifacts (32% of total artifacts).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accent2"/>
                </a:solidFill>
              </a:rPr>
              <a:t>Fernando Mayoral, Barbara Miley, Anjali Misra, Colleen Moore, Katie Paschall, Donald Ransford, Eric Seelau, Amy Trogan, Melanie Ulrich, </a:t>
            </a:r>
            <a:r>
              <a:rPr lang="en-US" b="1" dirty="0">
                <a:solidFill>
                  <a:schemeClr val="accent2"/>
                </a:solidFill>
              </a:rPr>
              <a:t>Richard </a:t>
            </a:r>
            <a:r>
              <a:rPr lang="en-US" b="1" dirty="0" smtClean="0">
                <a:solidFill>
                  <a:schemeClr val="accent2"/>
                </a:solidFill>
              </a:rPr>
              <a:t>Worch, Joseph van Gaalen, Eileen DeLuca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120900" y="498901"/>
            <a:ext cx="487495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/>
              <a:t>General Education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06935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948767"/>
          </a:xfrm>
        </p:spPr>
        <p:txBody>
          <a:bodyPr/>
          <a:lstStyle/>
          <a:p>
            <a:r>
              <a:rPr lang="en-US" dirty="0" smtClean="0"/>
              <a:t>Get Involved and Stay Connected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20700" y="1854201"/>
            <a:ext cx="79502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 smtClean="0"/>
              <a:t>Assessment 101 Workshop</a:t>
            </a:r>
          </a:p>
          <a:p>
            <a:pPr marL="742950" lvl="1" indent="-285750">
              <a:buFont typeface="Arial"/>
              <a:buChar char="•"/>
            </a:pPr>
            <a:r>
              <a:rPr lang="en-US" sz="2800" dirty="0" smtClean="0"/>
              <a:t>Online and Self-Paced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/>
              <a:t>LAC Newsletter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/>
              <a:t>Office of Academic Assessment Webpage</a:t>
            </a:r>
          </a:p>
          <a:p>
            <a:pPr marL="742950" lvl="1" indent="-285750">
              <a:buFont typeface="Arial"/>
              <a:buChar char="•"/>
            </a:pPr>
            <a:r>
              <a:rPr lang="en-US" sz="2800" dirty="0" smtClean="0">
                <a:hlinkClick r:id="rId2"/>
              </a:rPr>
              <a:t>http://www.fsw.edu/facultystaff/assessment</a:t>
            </a:r>
            <a:endParaRPr lang="en-US" sz="2800" dirty="0" smtClean="0"/>
          </a:p>
          <a:p>
            <a:pPr marL="742950" lvl="1" indent="-285750">
              <a:buFont typeface="Arial"/>
              <a:buChar char="•"/>
            </a:pPr>
            <a:r>
              <a:rPr lang="en-US" sz="2800" dirty="0" smtClean="0"/>
              <a:t>Department Course Level Reports</a:t>
            </a:r>
          </a:p>
          <a:p>
            <a:pPr marL="742950" lvl="1" indent="-285750">
              <a:buFont typeface="Arial"/>
              <a:buChar char="•"/>
            </a:pPr>
            <a:r>
              <a:rPr lang="en-US" sz="2800" dirty="0" smtClean="0"/>
              <a:t>General Education</a:t>
            </a:r>
          </a:p>
          <a:p>
            <a:pPr marL="742950" lvl="1" indent="-285750">
              <a:buFont typeface="Arial"/>
              <a:buChar char="•"/>
            </a:pPr>
            <a:r>
              <a:rPr lang="en-US" sz="2800" dirty="0" smtClean="0"/>
              <a:t>LAC Newsletter Archive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/>
              <a:t>Twitter</a:t>
            </a:r>
          </a:p>
          <a:p>
            <a:pPr marL="742950" lvl="1" indent="-285750">
              <a:buFont typeface="Arial"/>
              <a:buChar char="•"/>
            </a:pPr>
            <a:r>
              <a:rPr lang="en-US" sz="2800" dirty="0" smtClean="0"/>
              <a:t>https://</a:t>
            </a:r>
            <a:r>
              <a:rPr lang="en-US" sz="2800" dirty="0" err="1" smtClean="0"/>
              <a:t>twitter.com</a:t>
            </a:r>
            <a:r>
              <a:rPr lang="en-US" sz="2800" dirty="0" smtClean="0"/>
              <a:t>/</a:t>
            </a:r>
            <a:r>
              <a:rPr lang="en-US" sz="2800" dirty="0" err="1" smtClean="0"/>
              <a:t>fswassessment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23868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2016-2017 Initiatives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58814" y="1901041"/>
            <a:ext cx="770413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charset="2"/>
              <a:buChar char="Ø"/>
            </a:pPr>
            <a:r>
              <a:rPr lang="en-US" sz="2400" dirty="0"/>
              <a:t>Continuity of the committee</a:t>
            </a:r>
          </a:p>
          <a:p>
            <a:pPr marL="800100" lvl="1" indent="-342900">
              <a:buFont typeface="Wingdings" charset="2"/>
              <a:buChar char="Ø"/>
            </a:pPr>
            <a:r>
              <a:rPr lang="en-US" sz="2400" dirty="0"/>
              <a:t>Mentoring new </a:t>
            </a:r>
            <a:r>
              <a:rPr lang="en-US" sz="2400" dirty="0" smtClean="0"/>
              <a:t>members and assessment </a:t>
            </a:r>
            <a:r>
              <a:rPr lang="en-US" sz="2400" dirty="0"/>
              <a:t>coordinators</a:t>
            </a:r>
          </a:p>
          <a:p>
            <a:pPr marL="342900" indent="-342900">
              <a:buFont typeface="Wingdings" charset="2"/>
              <a:buChar char="Ø"/>
            </a:pPr>
            <a:r>
              <a:rPr lang="en-US" sz="2400" dirty="0"/>
              <a:t>Professional Development</a:t>
            </a:r>
          </a:p>
          <a:p>
            <a:pPr marL="800100" lvl="1" indent="-342900">
              <a:buFont typeface="Wingdings" charset="2"/>
              <a:buChar char="Ø"/>
            </a:pPr>
            <a:r>
              <a:rPr lang="en-US" sz="2400" dirty="0" smtClean="0"/>
              <a:t>Adding </a:t>
            </a:r>
            <a:r>
              <a:rPr lang="en-US" sz="2400" smtClean="0"/>
              <a:t>new opportunities</a:t>
            </a:r>
            <a:endParaRPr lang="en-US" sz="2400" dirty="0"/>
          </a:p>
          <a:p>
            <a:pPr marL="342900" indent="-342900">
              <a:buFont typeface="Wingdings" charset="2"/>
              <a:buChar char="Ø"/>
            </a:pPr>
            <a:r>
              <a:rPr lang="en-US" sz="2400" dirty="0"/>
              <a:t>General Education Program</a:t>
            </a:r>
          </a:p>
          <a:p>
            <a:pPr marL="800100" lvl="1" indent="-342900">
              <a:buFont typeface="Wingdings" charset="2"/>
              <a:buChar char="Ø"/>
            </a:pPr>
            <a:r>
              <a:rPr lang="en-US" sz="2400" dirty="0"/>
              <a:t>Develop a plan for the upcoming year</a:t>
            </a:r>
          </a:p>
          <a:p>
            <a:pPr marL="800100" lvl="1" indent="-342900">
              <a:buFont typeface="Wingdings" charset="2"/>
              <a:buChar char="Ø"/>
            </a:pPr>
            <a:r>
              <a:rPr lang="en-US" sz="2400" dirty="0"/>
              <a:t>Refining collection process</a:t>
            </a:r>
          </a:p>
          <a:p>
            <a:pPr marL="800100" lvl="1" indent="-342900">
              <a:buFont typeface="Wingdings" charset="2"/>
              <a:buChar char="Ø"/>
            </a:pPr>
            <a:r>
              <a:rPr lang="en-US" sz="2400" dirty="0"/>
              <a:t>Many opportunities for faculty to serve (College Service)</a:t>
            </a:r>
          </a:p>
          <a:p>
            <a:pPr marL="342900" indent="-342900">
              <a:buFont typeface="Wingdings" charset="2"/>
              <a:buChar char="Ø"/>
            </a:pPr>
            <a:r>
              <a:rPr lang="en-US" sz="2400" dirty="0"/>
              <a:t>General Education Program Revision</a:t>
            </a:r>
          </a:p>
          <a:p>
            <a:pPr marL="800100" lvl="1" indent="-342900">
              <a:buFont typeface="Wingdings" charset="2"/>
              <a:buChar char="Ø"/>
            </a:pPr>
            <a:r>
              <a:rPr lang="en-US" sz="2400" dirty="0"/>
              <a:t>Communicate the status to faculty members</a:t>
            </a:r>
          </a:p>
        </p:txBody>
      </p:sp>
    </p:spTree>
    <p:extLst>
      <p:ext uri="{BB962C8B-B14F-4D97-AF65-F5344CB8AC3E}">
        <p14:creationId xmlns:p14="http://schemas.microsoft.com/office/powerpoint/2010/main" val="24016608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xel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Pixel">
      <a:majorFont>
        <a:latin typeface="Corbel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orbel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ixel">
      <a:fillStyleLst>
        <a:solidFill>
          <a:schemeClr val="phClr"/>
        </a:solidFill>
        <a:solidFill>
          <a:schemeClr val="phClr">
            <a:satMod val="150000"/>
          </a:schemeClr>
        </a:solidFill>
        <a:solidFill>
          <a:schemeClr val="phClr">
            <a:shade val="80000"/>
            <a:lumMod val="9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63500" dir="2700000" sx="102000" sy="102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/>
          </a:scene3d>
          <a:sp3d>
            <a:bevelT w="0" h="0"/>
          </a:sp3d>
        </a:effectStyle>
        <a:effectStyle>
          <a:effectLst>
            <a:outerShdw blurRad="63500" dist="38100" dir="3600000" sx="103000" sy="103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5400000"/>
            </a:lightRig>
          </a:scene3d>
          <a:sp3d prstMaterial="softmetal">
            <a:bevelT w="635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5000"/>
                <a:satMod val="350000"/>
              </a:schemeClr>
            </a:gs>
            <a:gs pos="100000">
              <a:schemeClr val="phClr">
                <a:shade val="20000"/>
                <a:satMod val="15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satMod val="400000"/>
              </a:schemeClr>
              <a:schemeClr val="phClr">
                <a:tint val="50000"/>
                <a:satMod val="4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Pixel.thmx</Template>
  <TotalTime>48</TotalTime>
  <Words>275</Words>
  <Application>Microsoft Office PowerPoint</Application>
  <PresentationFormat>On-screen Show (4:3)</PresentationFormat>
  <Paragraphs>46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Corbel</vt:lpstr>
      <vt:lpstr>Wingdings</vt:lpstr>
      <vt:lpstr>Wingdings 2</vt:lpstr>
      <vt:lpstr>Pixel</vt:lpstr>
      <vt:lpstr>Learning Assessment Committee Update</vt:lpstr>
      <vt:lpstr>PowerPoint Presentation</vt:lpstr>
      <vt:lpstr>Professional Development</vt:lpstr>
      <vt:lpstr>PowerPoint Presentation</vt:lpstr>
      <vt:lpstr>PowerPoint Presentation</vt:lpstr>
      <vt:lpstr>Get Involved and Stay Connected</vt:lpstr>
      <vt:lpstr>2016-2017 Initiatives</vt:lpstr>
    </vt:vector>
  </TitlesOfParts>
  <Company>Florida SouthWestern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Assessment Committee Update</dc:title>
  <dc:creator>Amy Trogan</dc:creator>
  <cp:lastModifiedBy>Eileen DeLuca</cp:lastModifiedBy>
  <cp:revision>7</cp:revision>
  <dcterms:created xsi:type="dcterms:W3CDTF">2016-08-15T14:43:33Z</dcterms:created>
  <dcterms:modified xsi:type="dcterms:W3CDTF">2016-08-21T19:52:56Z</dcterms:modified>
</cp:coreProperties>
</file>