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49" r:id="rId1"/>
  </p:sldMasterIdLst>
  <p:sldIdLst>
    <p:sldId id="256" r:id="rId2"/>
    <p:sldId id="327" r:id="rId3"/>
    <p:sldId id="258" r:id="rId4"/>
    <p:sldId id="263" r:id="rId5"/>
    <p:sldId id="265" r:id="rId6"/>
    <p:sldId id="266" r:id="rId7"/>
    <p:sldId id="270" r:id="rId8"/>
    <p:sldId id="315" r:id="rId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10" d="100"/>
          <a:sy n="110" d="100"/>
        </p:scale>
        <p:origin x="161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pPr>
              <a:defRPr/>
            </a:pPr>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6D0884AA-5050-4C1B-86D0-AA05FCD8608B}" type="slidenum">
              <a:rPr lang="en-US" altLang="en-US" smtClean="0"/>
              <a:pPr/>
              <a:t>‹#›</a:t>
            </a:fld>
            <a:endParaRPr lang="en-US" altLang="en-US"/>
          </a:p>
        </p:txBody>
      </p:sp>
    </p:spTree>
    <p:extLst>
      <p:ext uri="{BB962C8B-B14F-4D97-AF65-F5344CB8AC3E}">
        <p14:creationId xmlns:p14="http://schemas.microsoft.com/office/powerpoint/2010/main" val="2599069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56EFF701-D077-43CA-AC60-42496F94A595}" type="slidenum">
              <a:rPr lang="en-US" altLang="en-US" smtClean="0"/>
              <a:pPr/>
              <a:t>‹#›</a:t>
            </a:fld>
            <a:endParaRPr lang="en-US" altLang="en-US"/>
          </a:p>
        </p:txBody>
      </p:sp>
    </p:spTree>
    <p:extLst>
      <p:ext uri="{BB962C8B-B14F-4D97-AF65-F5344CB8AC3E}">
        <p14:creationId xmlns:p14="http://schemas.microsoft.com/office/powerpoint/2010/main" val="28538518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pPr>
              <a:defRPr/>
            </a:pPr>
            <a:endParaRPr lang="en-US"/>
          </a:p>
        </p:txBody>
      </p:sp>
      <p:sp>
        <p:nvSpPr>
          <p:cNvPr id="5" name="Footer Placeholder 4"/>
          <p:cNvSpPr>
            <a:spLocks noGrp="1"/>
          </p:cNvSpPr>
          <p:nvPr>
            <p:ph type="ftr" sz="quarter" idx="11"/>
          </p:nvPr>
        </p:nvSpPr>
        <p:spPr>
          <a:xfrm>
            <a:off x="581192" y="5951810"/>
            <a:ext cx="5922209" cy="365125"/>
          </a:xfrm>
        </p:spPr>
        <p:txBody>
          <a:bodyPr/>
          <a:lstStyle/>
          <a:p>
            <a:pPr>
              <a:defRPr/>
            </a:pPr>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763D8F03-6A41-43AD-8BED-2BD226F62284}" type="slidenum">
              <a:rPr lang="en-US" altLang="en-US" smtClean="0"/>
              <a:pPr/>
              <a:t>‹#›</a:t>
            </a:fld>
            <a:endParaRPr lang="en-US" altLang="en-US"/>
          </a:p>
        </p:txBody>
      </p:sp>
    </p:spTree>
    <p:extLst>
      <p:ext uri="{BB962C8B-B14F-4D97-AF65-F5344CB8AC3E}">
        <p14:creationId xmlns:p14="http://schemas.microsoft.com/office/powerpoint/2010/main" val="12196777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581192" y="2228003"/>
            <a:ext cx="7989752" cy="363079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fld id="{312BD9F0-DFA0-4C2E-BABD-E3A1857C3078}" type="slidenum">
              <a:rPr lang="en-US" altLang="en-US" smtClean="0"/>
              <a:pPr/>
              <a:t>‹#›</a:t>
            </a:fld>
            <a:endParaRPr lang="en-US" altLang="en-US"/>
          </a:p>
        </p:txBody>
      </p:sp>
    </p:spTree>
    <p:extLst>
      <p:ext uri="{BB962C8B-B14F-4D97-AF65-F5344CB8AC3E}">
        <p14:creationId xmlns:p14="http://schemas.microsoft.com/office/powerpoint/2010/main" val="22095575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pPr>
              <a:defRPr/>
            </a:pPr>
            <a:endParaRPr lang="en-US"/>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en-US"/>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15271BCA-06A1-4EA7-AB08-E5B1A6EF5EF4}" type="slidenum">
              <a:rPr lang="en-US" altLang="en-US" smtClean="0"/>
              <a:pPr/>
              <a:t>‹#›</a:t>
            </a:fld>
            <a:endParaRPr lang="en-US" altLang="en-US"/>
          </a:p>
        </p:txBody>
      </p:sp>
    </p:spTree>
    <p:extLst>
      <p:ext uri="{BB962C8B-B14F-4D97-AF65-F5344CB8AC3E}">
        <p14:creationId xmlns:p14="http://schemas.microsoft.com/office/powerpoint/2010/main" val="416368117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B5FD82EF-650C-470D-A6AB-C52CF9DEA2B5}" type="slidenum">
              <a:rPr lang="en-US" altLang="en-US" smtClean="0"/>
              <a:pPr/>
              <a:t>‹#›</a:t>
            </a:fld>
            <a:endParaRPr lang="en-US" altLang="en-US"/>
          </a:p>
        </p:txBody>
      </p:sp>
    </p:spTree>
    <p:extLst>
      <p:ext uri="{BB962C8B-B14F-4D97-AF65-F5344CB8AC3E}">
        <p14:creationId xmlns:p14="http://schemas.microsoft.com/office/powerpoint/2010/main" val="22698856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fld id="{23060987-7D3E-4DC1-8683-EDB78D5692A3}" type="slidenum">
              <a:rPr lang="en-US" altLang="en-US" smtClean="0"/>
              <a:pPr/>
              <a:t>‹#›</a:t>
            </a:fld>
            <a:endParaRPr lang="en-US" altLang="en-US"/>
          </a:p>
        </p:txBody>
      </p:sp>
    </p:spTree>
    <p:extLst>
      <p:ext uri="{BB962C8B-B14F-4D97-AF65-F5344CB8AC3E}">
        <p14:creationId xmlns:p14="http://schemas.microsoft.com/office/powerpoint/2010/main" val="5511910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fld id="{B88051DF-8B9B-48FD-8822-F8546DD142FE}" type="slidenum">
              <a:rPr lang="en-US" altLang="en-US" smtClean="0"/>
              <a:pPr/>
              <a:t>‹#›</a:t>
            </a:fld>
            <a:endParaRPr lang="en-US" altLang="en-US"/>
          </a:p>
        </p:txBody>
      </p:sp>
    </p:spTree>
    <p:extLst>
      <p:ext uri="{BB962C8B-B14F-4D97-AF65-F5344CB8AC3E}">
        <p14:creationId xmlns:p14="http://schemas.microsoft.com/office/powerpoint/2010/main" val="30747566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fld id="{ED3B2100-659D-4A81-B779-0D78501BB631}" type="slidenum">
              <a:rPr lang="en-US" altLang="en-US" smtClean="0"/>
              <a:pPr/>
              <a:t>‹#›</a:t>
            </a:fld>
            <a:endParaRPr lang="en-US" altLang="en-US"/>
          </a:p>
        </p:txBody>
      </p:sp>
    </p:spTree>
    <p:extLst>
      <p:ext uri="{BB962C8B-B14F-4D97-AF65-F5344CB8AC3E}">
        <p14:creationId xmlns:p14="http://schemas.microsoft.com/office/powerpoint/2010/main" val="33120228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pPr>
              <a:defRPr/>
            </a:pPr>
            <a:endParaRPr lang="en-US"/>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pPr>
              <a:defRPr/>
            </a:pPr>
            <a:endParaRPr lang="en-US"/>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1421527D-00DD-40FA-8BA2-3A16508E1426}" type="slidenum">
              <a:rPr lang="en-US" altLang="en-US" smtClean="0"/>
              <a:pPr/>
              <a:t>‹#›</a:t>
            </a:fld>
            <a:endParaRPr lang="en-US" altLang="en-US"/>
          </a:p>
        </p:txBody>
      </p:sp>
    </p:spTree>
    <p:extLst>
      <p:ext uri="{BB962C8B-B14F-4D97-AF65-F5344CB8AC3E}">
        <p14:creationId xmlns:p14="http://schemas.microsoft.com/office/powerpoint/2010/main" val="32622732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fld id="{EA8CFB3B-2D10-4461-B556-7F7C8DADDA61}" type="slidenum">
              <a:rPr lang="en-US" altLang="en-US" smtClean="0"/>
              <a:pPr/>
              <a:t>‹#›</a:t>
            </a:fld>
            <a:endParaRPr lang="en-US" altLang="en-US"/>
          </a:p>
        </p:txBody>
      </p:sp>
    </p:spTree>
    <p:extLst>
      <p:ext uri="{BB962C8B-B14F-4D97-AF65-F5344CB8AC3E}">
        <p14:creationId xmlns:p14="http://schemas.microsoft.com/office/powerpoint/2010/main" val="6773026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defRPr>
            </a:lvl1pPr>
          </a:lstStyle>
          <a:p>
            <a:pPr>
              <a:defRPr/>
            </a:pPr>
            <a:endParaRPr lang="en-US"/>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defRPr>
            </a:lvl1pPr>
          </a:lstStyle>
          <a:p>
            <a:pPr>
              <a:defRPr/>
            </a:pPr>
            <a:endParaRPr lang="en-US"/>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defRPr>
            </a:lvl1pPr>
          </a:lstStyle>
          <a:p>
            <a:fld id="{A3C1C192-0170-40E8-8598-08FF0740B18E}" type="slidenum">
              <a:rPr lang="en-US" altLang="en-US" smtClean="0"/>
              <a:pPr/>
              <a:t>‹#›</a:t>
            </a:fld>
            <a:endParaRPr lang="en-US" altLang="en-US"/>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3326775933"/>
      </p:ext>
    </p:extLst>
  </p:cSld>
  <p:clrMap bg1="lt1" tx1="dk1" bg2="lt2" tx2="dk2" accent1="accent1" accent2="accent2" accent3="accent3" accent4="accent4" accent5="accent5" accent6="accent6" hlink="hlink" folHlink="folHlink"/>
  <p:sldLayoutIdLst>
    <p:sldLayoutId id="2147483850" r:id="rId1"/>
    <p:sldLayoutId id="2147483851" r:id="rId2"/>
    <p:sldLayoutId id="2147483852" r:id="rId3"/>
    <p:sldLayoutId id="2147483853" r:id="rId4"/>
    <p:sldLayoutId id="2147483854" r:id="rId5"/>
    <p:sldLayoutId id="2147483855" r:id="rId6"/>
    <p:sldLayoutId id="2147483856" r:id="rId7"/>
    <p:sldLayoutId id="2147483857" r:id="rId8"/>
    <p:sldLayoutId id="2147483858" r:id="rId9"/>
    <p:sldLayoutId id="2147483859" r:id="rId10"/>
    <p:sldLayoutId id="2147483860"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381000" y="1143000"/>
            <a:ext cx="8458200" cy="1470025"/>
          </a:xfrm>
        </p:spPr>
        <p:txBody>
          <a:bodyPr>
            <a:normAutofit/>
          </a:bodyPr>
          <a:lstStyle/>
          <a:p>
            <a:pPr algn="ctr" eaLnBrk="1" fontAlgn="auto" hangingPunct="1">
              <a:spcAft>
                <a:spcPts val="0"/>
              </a:spcAft>
              <a:defRPr/>
            </a:pPr>
            <a:r>
              <a:rPr lang="en-US" dirty="0" smtClean="0">
                <a:solidFill>
                  <a:schemeClr val="tx2">
                    <a:satMod val="200000"/>
                  </a:schemeClr>
                </a:solidFill>
                <a:ea typeface="ＭＳ Ｐゴシック" pitchFamily="34" charset="-128"/>
              </a:rPr>
              <a:t>Professionalism in the Classroom</a:t>
            </a:r>
            <a:br>
              <a:rPr lang="en-US" dirty="0" smtClean="0">
                <a:solidFill>
                  <a:schemeClr val="tx2">
                    <a:satMod val="200000"/>
                  </a:schemeClr>
                </a:solidFill>
                <a:ea typeface="ＭＳ Ｐゴシック" pitchFamily="34" charset="-128"/>
              </a:rPr>
            </a:br>
            <a:endParaRPr lang="en-US" dirty="0" smtClean="0">
              <a:solidFill>
                <a:schemeClr val="tx2">
                  <a:satMod val="200000"/>
                </a:schemeClr>
              </a:solidFill>
              <a:ea typeface="ＭＳ Ｐゴシック" pitchFamily="34" charset="-128"/>
            </a:endParaRPr>
          </a:p>
        </p:txBody>
      </p:sp>
      <p:pic>
        <p:nvPicPr>
          <p:cNvPr id="8196" name="Picture 4"/>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276600" y="3505200"/>
            <a:ext cx="2463800" cy="103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TextBox 2"/>
          <p:cNvSpPr txBox="1"/>
          <p:nvPr/>
        </p:nvSpPr>
        <p:spPr>
          <a:xfrm>
            <a:off x="1295400" y="5486400"/>
            <a:ext cx="6248400" cy="369332"/>
          </a:xfrm>
          <a:prstGeom prst="rect">
            <a:avLst/>
          </a:prstGeom>
          <a:noFill/>
        </p:spPr>
        <p:txBody>
          <a:bodyPr wrap="square" rtlCol="0">
            <a:spAutoFit/>
          </a:bodyPr>
          <a:lstStyle/>
          <a:p>
            <a:pPr algn="ctr"/>
            <a:r>
              <a:rPr lang="en-US" dirty="0" smtClean="0">
                <a:solidFill>
                  <a:schemeClr val="bg1"/>
                </a:solidFill>
                <a:latin typeface="+mj-lt"/>
              </a:rPr>
              <a:t>Upper Level Courses (3000 and 4000)</a:t>
            </a:r>
            <a:endParaRPr lang="en-US" dirty="0">
              <a:solidFill>
                <a:schemeClr val="bg1"/>
              </a:solidFill>
              <a:latin typeface="+mj-lt"/>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457200" y="457200"/>
            <a:ext cx="7989752" cy="1083329"/>
          </a:xfrm>
        </p:spPr>
        <p:txBody>
          <a:bodyPr/>
          <a:lstStyle/>
          <a:p>
            <a:pPr eaLnBrk="1" fontAlgn="auto" hangingPunct="1">
              <a:spcAft>
                <a:spcPts val="0"/>
              </a:spcAft>
              <a:defRPr/>
            </a:pPr>
            <a:r>
              <a:rPr lang="en-US" b="1" dirty="0" smtClean="0">
                <a:ea typeface="ＭＳ Ｐゴシック" pitchFamily="34" charset="-128"/>
              </a:rPr>
              <a:t>Observation hours requirement</a:t>
            </a:r>
          </a:p>
        </p:txBody>
      </p:sp>
      <p:sp>
        <p:nvSpPr>
          <p:cNvPr id="25603" name="Content Placeholder 2"/>
          <p:cNvSpPr>
            <a:spLocks noGrp="1"/>
          </p:cNvSpPr>
          <p:nvPr>
            <p:ph idx="1"/>
          </p:nvPr>
        </p:nvSpPr>
        <p:spPr>
          <a:xfrm>
            <a:off x="581192" y="2228003"/>
            <a:ext cx="7989752" cy="4401397"/>
          </a:xfrm>
        </p:spPr>
        <p:txBody>
          <a:bodyPr>
            <a:normAutofit lnSpcReduction="10000"/>
          </a:bodyPr>
          <a:lstStyle/>
          <a:p>
            <a:pPr eaLnBrk="1" hangingPunct="1"/>
            <a:r>
              <a:rPr lang="en-US" altLang="en-US" sz="2400" dirty="0" smtClean="0">
                <a:ea typeface="ＭＳ Ｐゴシック" panose="020B0600070205080204" pitchFamily="34" charset="-128"/>
              </a:rPr>
              <a:t>Students must complete all required field experience hours in order to receive credit for enrolled course(s).</a:t>
            </a:r>
          </a:p>
          <a:p>
            <a:pPr eaLnBrk="1" hangingPunct="1"/>
            <a:r>
              <a:rPr lang="en-US" altLang="en-US" sz="2400" dirty="0" smtClean="0">
                <a:ea typeface="ＭＳ Ｐゴシック" panose="020B0600070205080204" pitchFamily="34" charset="-128"/>
              </a:rPr>
              <a:t>Hours may not overlap. You must document the required number of hours per class. </a:t>
            </a:r>
            <a:r>
              <a:rPr lang="en-US" altLang="en-US" sz="2400" i="1" dirty="0" smtClean="0">
                <a:ea typeface="ＭＳ Ｐゴシック" panose="020B0600070205080204" pitchFamily="34" charset="-128"/>
              </a:rPr>
              <a:t>ex. If you have two classes that each need 15 hours each you must complete 30 hours total in the classroom</a:t>
            </a:r>
            <a:r>
              <a:rPr lang="en-US" altLang="en-US" sz="2400" dirty="0">
                <a:ea typeface="ＭＳ Ｐゴシック" panose="020B0600070205080204" pitchFamily="34" charset="-128"/>
              </a:rPr>
              <a:t>.</a:t>
            </a:r>
            <a:endParaRPr lang="en-US" altLang="en-US" sz="2400" dirty="0" smtClean="0">
              <a:ea typeface="ＭＳ Ｐゴシック" panose="020B0600070205080204" pitchFamily="34" charset="-128"/>
            </a:endParaRPr>
          </a:p>
          <a:p>
            <a:pPr lvl="1"/>
            <a:r>
              <a:rPr lang="en-US" altLang="en-US" sz="2200" dirty="0" smtClean="0">
                <a:ea typeface="ＭＳ Ｐゴシック" panose="020B0600070205080204" pitchFamily="34" charset="-128"/>
              </a:rPr>
              <a:t>Hours are to be documented in Livetext AS YOU COMPLETE them (at least by the end of the day). Do not wait to enter hours. </a:t>
            </a:r>
          </a:p>
          <a:p>
            <a:pPr eaLnBrk="1" hangingPunct="1"/>
            <a:r>
              <a:rPr lang="en-US" altLang="en-US" sz="2400" dirty="0" smtClean="0">
                <a:ea typeface="ＭＳ Ｐゴシック" panose="020B0600070205080204" pitchFamily="34" charset="-128"/>
              </a:rPr>
              <a:t>Failure to be professional in the field may lead to removal from the school. This could potentially result in loss of credit for the course.</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581192" y="687474"/>
            <a:ext cx="7989752" cy="1293726"/>
          </a:xfrm>
        </p:spPr>
        <p:txBody>
          <a:bodyPr>
            <a:normAutofit/>
          </a:bodyPr>
          <a:lstStyle/>
          <a:p>
            <a:pPr eaLnBrk="1" fontAlgn="auto" hangingPunct="1">
              <a:spcAft>
                <a:spcPts val="0"/>
              </a:spcAft>
              <a:defRPr/>
            </a:pPr>
            <a:r>
              <a:rPr lang="en-US" b="1" dirty="0" smtClean="0">
                <a:ea typeface="ＭＳ Ｐゴシック" pitchFamily="34" charset="-128"/>
              </a:rPr>
              <a:t>Professionalism</a:t>
            </a:r>
            <a:r>
              <a:rPr lang="en-US" b="1" dirty="0" smtClean="0">
                <a:solidFill>
                  <a:schemeClr val="tx2">
                    <a:satMod val="200000"/>
                  </a:schemeClr>
                </a:solidFill>
                <a:ea typeface="ＭＳ Ｐゴシック" pitchFamily="34" charset="-128"/>
              </a:rPr>
              <a:t/>
            </a:r>
            <a:br>
              <a:rPr lang="en-US" b="1" dirty="0" smtClean="0">
                <a:solidFill>
                  <a:schemeClr val="tx2">
                    <a:satMod val="200000"/>
                  </a:schemeClr>
                </a:solidFill>
                <a:ea typeface="ＭＳ Ｐゴシック" pitchFamily="34" charset="-128"/>
              </a:rPr>
            </a:br>
            <a:endParaRPr lang="en-US" b="1" dirty="0" smtClean="0">
              <a:solidFill>
                <a:schemeClr val="tx2">
                  <a:satMod val="200000"/>
                </a:schemeClr>
              </a:solidFill>
              <a:ea typeface="ＭＳ Ｐゴシック" pitchFamily="34" charset="-128"/>
            </a:endParaRPr>
          </a:p>
        </p:txBody>
      </p:sp>
      <p:sp>
        <p:nvSpPr>
          <p:cNvPr id="4099" name="Rectangle 3"/>
          <p:cNvSpPr>
            <a:spLocks noGrp="1" noChangeArrowheads="1"/>
          </p:cNvSpPr>
          <p:nvPr>
            <p:ph idx="1"/>
          </p:nvPr>
        </p:nvSpPr>
        <p:spPr>
          <a:xfrm>
            <a:off x="461268" y="1828800"/>
            <a:ext cx="8229600" cy="4525963"/>
          </a:xfrm>
        </p:spPr>
        <p:txBody>
          <a:bodyPr>
            <a:normAutofit/>
          </a:bodyPr>
          <a:lstStyle/>
          <a:p>
            <a:pPr marL="391230" indent="-285750">
              <a:spcAft>
                <a:spcPts val="0"/>
              </a:spcAft>
              <a:defRPr/>
            </a:pPr>
            <a:r>
              <a:rPr lang="en-US" sz="2400" dirty="0" smtClean="0">
                <a:ea typeface="ＭＳ Ｐゴシック" pitchFamily="34" charset="-128"/>
              </a:rPr>
              <a:t>One of the most important aspects of becoming an effective teacher is how you view and portray yourself to students, staff, and the community. </a:t>
            </a:r>
          </a:p>
          <a:p>
            <a:pPr marL="391230" indent="-285750">
              <a:spcAft>
                <a:spcPts val="0"/>
              </a:spcAft>
              <a:defRPr/>
            </a:pPr>
            <a:r>
              <a:rPr lang="en-US" sz="2400" dirty="0" smtClean="0">
                <a:ea typeface="ＭＳ Ｐゴシック" pitchFamily="34" charset="-128"/>
              </a:rPr>
              <a:t>As a teacher candidate, you need to consider yourself a professional. </a:t>
            </a:r>
          </a:p>
          <a:p>
            <a:pPr marL="391230" indent="-285750">
              <a:spcAft>
                <a:spcPts val="0"/>
              </a:spcAft>
              <a:defRPr/>
            </a:pPr>
            <a:r>
              <a:rPr lang="en-US" sz="2400" dirty="0" smtClean="0">
                <a:ea typeface="ＭＳ Ｐゴシック" pitchFamily="34" charset="-128"/>
              </a:rPr>
              <a:t>You also need to remember that this your opportunity to evaluate the type of school you want to work in as you become a teacher. </a:t>
            </a:r>
          </a:p>
          <a:p>
            <a:pPr marL="391230" indent="-285750">
              <a:spcAft>
                <a:spcPts val="0"/>
              </a:spcAft>
              <a:defRPr/>
            </a:pPr>
            <a:r>
              <a:rPr lang="en-US" sz="2400" dirty="0" smtClean="0">
                <a:ea typeface="ＭＳ Ｐゴシック" pitchFamily="34" charset="-128"/>
              </a:rPr>
              <a:t>This is also an opportunity to show school administration and staff who you are. Consider it an unofficial job interview every time you set foot on school grounds.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838200"/>
            <a:ext cx="7989752" cy="704003"/>
          </a:xfrm>
        </p:spPr>
        <p:txBody>
          <a:bodyPr/>
          <a:lstStyle/>
          <a:p>
            <a:pPr eaLnBrk="1" fontAlgn="auto" hangingPunct="1">
              <a:spcAft>
                <a:spcPts val="0"/>
              </a:spcAft>
              <a:defRPr/>
            </a:pPr>
            <a:r>
              <a:rPr lang="en-US" b="1" dirty="0" smtClean="0">
                <a:ea typeface="ＭＳ Ｐゴシック" pitchFamily="34" charset="-128"/>
              </a:rPr>
              <a:t>Dress/Attire</a:t>
            </a:r>
          </a:p>
        </p:txBody>
      </p:sp>
      <p:sp>
        <p:nvSpPr>
          <p:cNvPr id="13315" name="Rectangle 3"/>
          <p:cNvSpPr>
            <a:spLocks noGrp="1" noChangeArrowheads="1"/>
          </p:cNvSpPr>
          <p:nvPr>
            <p:ph idx="1"/>
          </p:nvPr>
        </p:nvSpPr>
        <p:spPr>
          <a:xfrm>
            <a:off x="581192" y="1905000"/>
            <a:ext cx="8258008" cy="4952999"/>
          </a:xfrm>
        </p:spPr>
        <p:txBody>
          <a:bodyPr/>
          <a:lstStyle/>
          <a:p>
            <a:pPr eaLnBrk="1" hangingPunct="1">
              <a:lnSpc>
                <a:spcPct val="90000"/>
              </a:lnSpc>
            </a:pPr>
            <a:r>
              <a:rPr lang="en-US" altLang="en-US" i="1" dirty="0" smtClean="0">
                <a:solidFill>
                  <a:schemeClr val="accent2"/>
                </a:solidFill>
                <a:ea typeface="ＭＳ Ｐゴシック" panose="020B0600070205080204" pitchFamily="34" charset="-128"/>
              </a:rPr>
              <a:t>Dress for Success</a:t>
            </a:r>
            <a:r>
              <a:rPr lang="en-US" altLang="en-US" dirty="0" smtClean="0">
                <a:solidFill>
                  <a:schemeClr val="accent2"/>
                </a:solidFill>
                <a:ea typeface="ＭＳ Ｐゴシック" panose="020B0600070205080204" pitchFamily="34" charset="-128"/>
              </a:rPr>
              <a:t> </a:t>
            </a:r>
            <a:r>
              <a:rPr lang="en-US" altLang="en-US" dirty="0" smtClean="0">
                <a:ea typeface="ＭＳ Ｐゴシック" panose="020B0600070205080204" pitchFamily="34" charset="-128"/>
              </a:rPr>
              <a:t>– not beach, casual, or evening attire </a:t>
            </a:r>
          </a:p>
          <a:p>
            <a:pPr eaLnBrk="1" hangingPunct="1">
              <a:lnSpc>
                <a:spcPct val="90000"/>
              </a:lnSpc>
            </a:pPr>
            <a:r>
              <a:rPr lang="en-US" altLang="en-US" i="1" dirty="0" smtClean="0">
                <a:solidFill>
                  <a:schemeClr val="accent2"/>
                </a:solidFill>
                <a:ea typeface="ＭＳ Ｐゴシック" panose="020B0600070205080204" pitchFamily="34" charset="-128"/>
              </a:rPr>
              <a:t>Dress as a Role Model</a:t>
            </a:r>
            <a:r>
              <a:rPr lang="en-US" altLang="en-US" dirty="0" smtClean="0">
                <a:solidFill>
                  <a:schemeClr val="accent2"/>
                </a:solidFill>
                <a:ea typeface="ＭＳ Ｐゴシック" panose="020B0600070205080204" pitchFamily="34" charset="-128"/>
              </a:rPr>
              <a:t> </a:t>
            </a:r>
            <a:r>
              <a:rPr lang="en-US" altLang="en-US" dirty="0" smtClean="0">
                <a:ea typeface="ＭＳ Ｐゴシック" panose="020B0600070205080204" pitchFamily="34" charset="-128"/>
              </a:rPr>
              <a:t>– you represent FSW at all times on the school site(s)</a:t>
            </a:r>
          </a:p>
          <a:p>
            <a:pPr eaLnBrk="1" hangingPunct="1">
              <a:lnSpc>
                <a:spcPct val="90000"/>
              </a:lnSpc>
            </a:pPr>
            <a:r>
              <a:rPr lang="en-US" altLang="en-US" i="1" dirty="0" smtClean="0">
                <a:solidFill>
                  <a:schemeClr val="accent2"/>
                </a:solidFill>
                <a:ea typeface="ＭＳ Ｐゴシック" panose="020B0600070205080204" pitchFamily="34" charset="-128"/>
              </a:rPr>
              <a:t>Dress for Decency</a:t>
            </a:r>
            <a:r>
              <a:rPr lang="en-US" altLang="en-US" dirty="0" smtClean="0">
                <a:solidFill>
                  <a:schemeClr val="accent2"/>
                </a:solidFill>
                <a:ea typeface="ＭＳ Ｐゴシック" panose="020B0600070205080204" pitchFamily="34" charset="-128"/>
              </a:rPr>
              <a:t> </a:t>
            </a:r>
            <a:r>
              <a:rPr lang="en-US" altLang="en-US" dirty="0" smtClean="0">
                <a:ea typeface="ＭＳ Ｐゴシック" panose="020B0600070205080204" pitchFamily="34" charset="-128"/>
              </a:rPr>
              <a:t>– questionable clothing should never be worn </a:t>
            </a:r>
          </a:p>
          <a:p>
            <a:pPr eaLnBrk="1" hangingPunct="1">
              <a:lnSpc>
                <a:spcPct val="90000"/>
              </a:lnSpc>
            </a:pPr>
            <a:r>
              <a:rPr lang="en-US" altLang="en-US" i="1" dirty="0" smtClean="0">
                <a:solidFill>
                  <a:schemeClr val="accent2"/>
                </a:solidFill>
                <a:ea typeface="ＭＳ Ｐゴシック" panose="020B0600070205080204" pitchFamily="34" charset="-128"/>
              </a:rPr>
              <a:t>Dress for Safety</a:t>
            </a:r>
            <a:r>
              <a:rPr lang="en-US" altLang="en-US" dirty="0" smtClean="0">
                <a:solidFill>
                  <a:schemeClr val="accent2"/>
                </a:solidFill>
                <a:ea typeface="ＭＳ Ｐゴシック" panose="020B0600070205080204" pitchFamily="34" charset="-128"/>
              </a:rPr>
              <a:t> </a:t>
            </a:r>
            <a:r>
              <a:rPr lang="en-US" altLang="en-US" dirty="0" smtClean="0">
                <a:ea typeface="ＭＳ Ｐゴシック" panose="020B0600070205080204" pitchFamily="34" charset="-128"/>
              </a:rPr>
              <a:t>– shoes must have straps or backings </a:t>
            </a:r>
          </a:p>
          <a:p>
            <a:pPr eaLnBrk="1" hangingPunct="1">
              <a:lnSpc>
                <a:spcPct val="90000"/>
              </a:lnSpc>
            </a:pPr>
            <a:r>
              <a:rPr lang="en-US" altLang="en-US" i="1" dirty="0" smtClean="0">
                <a:solidFill>
                  <a:schemeClr val="accent2"/>
                </a:solidFill>
                <a:ea typeface="ＭＳ Ｐゴシック" panose="020B0600070205080204" pitchFamily="34" charset="-128"/>
              </a:rPr>
              <a:t>Dress for Respect</a:t>
            </a:r>
            <a:r>
              <a:rPr lang="en-US" altLang="en-US" dirty="0" smtClean="0">
                <a:solidFill>
                  <a:schemeClr val="accent2"/>
                </a:solidFill>
                <a:ea typeface="ＭＳ Ｐゴシック" panose="020B0600070205080204" pitchFamily="34" charset="-128"/>
              </a:rPr>
              <a:t> </a:t>
            </a:r>
            <a:r>
              <a:rPr lang="en-US" altLang="en-US" dirty="0" smtClean="0">
                <a:ea typeface="ＭＳ Ｐゴシック" panose="020B0600070205080204" pitchFamily="34" charset="-128"/>
              </a:rPr>
              <a:t>– how you dress will likely affect your future teaching employment</a:t>
            </a:r>
          </a:p>
          <a:p>
            <a:pPr eaLnBrk="1" hangingPunct="1">
              <a:lnSpc>
                <a:spcPct val="90000"/>
              </a:lnSpc>
            </a:pPr>
            <a:endParaRPr lang="en-US" altLang="en-US" dirty="0">
              <a:ea typeface="ＭＳ Ｐゴシック" panose="020B0600070205080204" pitchFamily="34" charset="-128"/>
            </a:endParaRPr>
          </a:p>
          <a:p>
            <a:pPr>
              <a:spcBef>
                <a:spcPts val="0"/>
              </a:spcBef>
              <a:spcAft>
                <a:spcPts val="0"/>
              </a:spcAft>
              <a:buSzPct val="100000"/>
            </a:pPr>
            <a:r>
              <a:rPr lang="en-US" altLang="en-US" dirty="0">
                <a:ea typeface="ＭＳ Ｐゴシック" panose="020B0600070205080204" pitchFamily="34" charset="-128"/>
              </a:rPr>
              <a:t>It is especially important for younger-looking </a:t>
            </a:r>
            <a:r>
              <a:rPr lang="en-US" altLang="en-US" dirty="0" smtClean="0">
                <a:ea typeface="ＭＳ Ｐゴシック" panose="020B0600070205080204" pitchFamily="34" charset="-128"/>
              </a:rPr>
              <a:t>teachers </a:t>
            </a:r>
            <a:r>
              <a:rPr lang="en-US" altLang="en-US" dirty="0">
                <a:ea typeface="ＭＳ Ｐゴシック" panose="020B0600070205080204" pitchFamily="34" charset="-128"/>
              </a:rPr>
              <a:t>to dress a bit more conservatively. </a:t>
            </a:r>
          </a:p>
          <a:p>
            <a:pPr lvl="1">
              <a:spcBef>
                <a:spcPts val="0"/>
              </a:spcBef>
              <a:spcAft>
                <a:spcPts val="0"/>
              </a:spcAft>
              <a:buSzPct val="100000"/>
              <a:buFont typeface="Wingdings" panose="05000000000000000000" pitchFamily="2" charset="2"/>
              <a:buChar char="Ø"/>
            </a:pPr>
            <a:r>
              <a:rPr lang="en-US" altLang="en-US" dirty="0">
                <a:ea typeface="ＭＳ Ｐゴシック" panose="020B0600070205080204" pitchFamily="34" charset="-128"/>
              </a:rPr>
              <a:t>This helps establish you as the authority figure in the classroom. Students will look at you as a teacher and not as a peer (and hopefully treat you as such</a:t>
            </a:r>
            <a:r>
              <a:rPr lang="en-US" altLang="en-US" dirty="0" smtClean="0">
                <a:ea typeface="ＭＳ Ｐゴシック" panose="020B0600070205080204" pitchFamily="34" charset="-128"/>
              </a:rPr>
              <a:t>). As </a:t>
            </a:r>
            <a:r>
              <a:rPr lang="en-US" altLang="en-US" dirty="0">
                <a:ea typeface="ＭＳ Ｐゴシック" panose="020B0600070205080204" pitchFamily="34" charset="-128"/>
              </a:rPr>
              <a:t>you can imagine, this is especially important when you are in the middle school or high school level. </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554568" y="762000"/>
            <a:ext cx="7989752" cy="780203"/>
          </a:xfrm>
        </p:spPr>
        <p:txBody>
          <a:bodyPr/>
          <a:lstStyle/>
          <a:p>
            <a:pPr eaLnBrk="1" fontAlgn="auto" hangingPunct="1">
              <a:spcAft>
                <a:spcPts val="0"/>
              </a:spcAft>
              <a:defRPr/>
            </a:pPr>
            <a:r>
              <a:rPr lang="en-US" b="1" dirty="0" smtClean="0">
                <a:ea typeface="ＭＳ Ｐゴシック" pitchFamily="34" charset="-128"/>
              </a:rPr>
              <a:t>Dress/ATTIRE</a:t>
            </a:r>
          </a:p>
        </p:txBody>
      </p:sp>
      <p:sp>
        <p:nvSpPr>
          <p:cNvPr id="11267" name="Rectangle 3"/>
          <p:cNvSpPr>
            <a:spLocks noGrp="1" noChangeArrowheads="1"/>
          </p:cNvSpPr>
          <p:nvPr>
            <p:ph idx="1"/>
          </p:nvPr>
        </p:nvSpPr>
        <p:spPr>
          <a:xfrm>
            <a:off x="554568" y="2133600"/>
            <a:ext cx="7989752" cy="4800600"/>
          </a:xfrm>
        </p:spPr>
        <p:txBody>
          <a:bodyPr>
            <a:noAutofit/>
          </a:bodyPr>
          <a:lstStyle/>
          <a:p>
            <a:pPr>
              <a:spcBef>
                <a:spcPts val="0"/>
              </a:spcBef>
              <a:spcAft>
                <a:spcPts val="0"/>
              </a:spcAft>
              <a:buSzPct val="100000"/>
              <a:defRPr/>
            </a:pPr>
            <a:r>
              <a:rPr lang="en-US" altLang="en-US" sz="1600" dirty="0">
                <a:ea typeface="ＭＳ Ｐゴシック" panose="020B0600070205080204" pitchFamily="34" charset="-128"/>
              </a:rPr>
              <a:t>Dress comfortably so you can move around the classroom and building with ease</a:t>
            </a:r>
            <a:r>
              <a:rPr lang="en-US" altLang="en-US" sz="1600" dirty="0" smtClean="0">
                <a:ea typeface="ＭＳ Ｐゴシック" panose="020B0600070205080204" pitchFamily="34" charset="-128"/>
              </a:rPr>
              <a:t>.</a:t>
            </a:r>
          </a:p>
          <a:p>
            <a:pPr marL="0" indent="0">
              <a:spcBef>
                <a:spcPts val="0"/>
              </a:spcBef>
              <a:spcAft>
                <a:spcPts val="0"/>
              </a:spcAft>
              <a:buSzPct val="100000"/>
              <a:buNone/>
              <a:defRPr/>
            </a:pPr>
            <a:endParaRPr lang="en-US" altLang="en-US" sz="1600" dirty="0">
              <a:ea typeface="ＭＳ Ｐゴシック" panose="020B0600070205080204" pitchFamily="34" charset="-128"/>
            </a:endParaRPr>
          </a:p>
          <a:p>
            <a:pPr>
              <a:spcBef>
                <a:spcPts val="0"/>
              </a:spcBef>
              <a:spcAft>
                <a:spcPts val="0"/>
              </a:spcAft>
              <a:buSzPct val="100000"/>
              <a:defRPr/>
            </a:pPr>
            <a:r>
              <a:rPr lang="en-US" sz="1600" dirty="0" smtClean="0">
                <a:ea typeface="ＭＳ Ｐゴシック" pitchFamily="34" charset="-128"/>
              </a:rPr>
              <a:t>The </a:t>
            </a:r>
            <a:r>
              <a:rPr lang="en-US" sz="1600" dirty="0">
                <a:ea typeface="ＭＳ Ｐゴシック" pitchFamily="34" charset="-128"/>
              </a:rPr>
              <a:t>following guidelines must be followed: </a:t>
            </a:r>
          </a:p>
          <a:p>
            <a:pPr marL="735480" lvl="1">
              <a:spcBef>
                <a:spcPts val="0"/>
              </a:spcBef>
              <a:spcAft>
                <a:spcPts val="0"/>
              </a:spcAft>
              <a:buSzPct val="100000"/>
              <a:buFont typeface="Wingdings" panose="05000000000000000000" pitchFamily="2" charset="2"/>
              <a:buChar char="Ø"/>
              <a:defRPr/>
            </a:pPr>
            <a:r>
              <a:rPr lang="en-US" dirty="0">
                <a:ea typeface="ＭＳ Ｐゴシック" pitchFamily="34" charset="-128"/>
              </a:rPr>
              <a:t>No flip flops</a:t>
            </a:r>
          </a:p>
          <a:p>
            <a:pPr marL="735480" lvl="1">
              <a:spcBef>
                <a:spcPts val="0"/>
              </a:spcBef>
              <a:spcAft>
                <a:spcPts val="0"/>
              </a:spcAft>
              <a:buSzPct val="100000"/>
              <a:buFont typeface="Wingdings" panose="05000000000000000000" pitchFamily="2" charset="2"/>
              <a:buChar char="Ø"/>
              <a:defRPr/>
            </a:pPr>
            <a:r>
              <a:rPr lang="en-US" dirty="0">
                <a:ea typeface="ＭＳ Ｐゴシック" pitchFamily="34" charset="-128"/>
              </a:rPr>
              <a:t>No </a:t>
            </a:r>
            <a:r>
              <a:rPr lang="en-US" dirty="0" smtClean="0">
                <a:ea typeface="ＭＳ Ｐゴシック" pitchFamily="34" charset="-128"/>
              </a:rPr>
              <a:t>jeans</a:t>
            </a:r>
          </a:p>
          <a:p>
            <a:pPr marL="735480" lvl="1">
              <a:spcBef>
                <a:spcPts val="0"/>
              </a:spcBef>
              <a:spcAft>
                <a:spcPts val="0"/>
              </a:spcAft>
              <a:buSzPct val="100000"/>
              <a:buFont typeface="Wingdings" panose="05000000000000000000" pitchFamily="2" charset="2"/>
              <a:buChar char="Ø"/>
              <a:defRPr/>
            </a:pPr>
            <a:r>
              <a:rPr lang="en-US" dirty="0">
                <a:ea typeface="ＭＳ Ｐゴシック" pitchFamily="34" charset="-128"/>
              </a:rPr>
              <a:t>N</a:t>
            </a:r>
            <a:r>
              <a:rPr lang="en-US" dirty="0" smtClean="0">
                <a:ea typeface="ＭＳ Ｐゴシック" pitchFamily="34" charset="-128"/>
              </a:rPr>
              <a:t>o </a:t>
            </a:r>
            <a:r>
              <a:rPr lang="en-US" dirty="0">
                <a:ea typeface="ＭＳ Ｐゴシック" pitchFamily="34" charset="-128"/>
              </a:rPr>
              <a:t>shorts</a:t>
            </a:r>
          </a:p>
          <a:p>
            <a:pPr marL="735480" lvl="1">
              <a:spcBef>
                <a:spcPts val="0"/>
              </a:spcBef>
              <a:spcAft>
                <a:spcPts val="0"/>
              </a:spcAft>
              <a:buSzPct val="100000"/>
              <a:buFont typeface="Wingdings" panose="05000000000000000000" pitchFamily="2" charset="2"/>
              <a:buChar char="Ø"/>
              <a:defRPr/>
            </a:pPr>
            <a:r>
              <a:rPr lang="en-US" dirty="0">
                <a:ea typeface="ＭＳ Ｐゴシック" pitchFamily="34" charset="-128"/>
              </a:rPr>
              <a:t>Sandals </a:t>
            </a:r>
            <a:r>
              <a:rPr lang="en-US" dirty="0" smtClean="0">
                <a:ea typeface="ＭＳ Ｐゴシック" pitchFamily="34" charset="-128"/>
              </a:rPr>
              <a:t>– Allowed </a:t>
            </a:r>
            <a:r>
              <a:rPr lang="en-US" dirty="0">
                <a:ea typeface="ＭＳ Ｐゴシック" pitchFamily="34" charset="-128"/>
              </a:rPr>
              <a:t>only when a back-strap is attached to the sandal.</a:t>
            </a:r>
          </a:p>
          <a:p>
            <a:pPr marL="735480" lvl="1">
              <a:spcBef>
                <a:spcPts val="0"/>
              </a:spcBef>
              <a:spcAft>
                <a:spcPts val="0"/>
              </a:spcAft>
              <a:buSzPct val="100000"/>
              <a:buFont typeface="Wingdings" panose="05000000000000000000" pitchFamily="2" charset="2"/>
              <a:buChar char="Ø"/>
              <a:defRPr/>
            </a:pPr>
            <a:r>
              <a:rPr lang="en-US" dirty="0" smtClean="0">
                <a:ea typeface="ＭＳ Ｐゴシック" pitchFamily="34" charset="-128"/>
              </a:rPr>
              <a:t>Non-ear piercings are </a:t>
            </a:r>
            <a:r>
              <a:rPr lang="en-US" dirty="0">
                <a:ea typeface="ＭＳ Ｐゴシック" pitchFamily="34" charset="-128"/>
              </a:rPr>
              <a:t>not to be worn during </a:t>
            </a:r>
            <a:r>
              <a:rPr lang="en-US" dirty="0" smtClean="0">
                <a:ea typeface="ＭＳ Ｐゴシック" pitchFamily="34" charset="-128"/>
              </a:rPr>
              <a:t>field experience.</a:t>
            </a:r>
            <a:endParaRPr lang="en-US" dirty="0">
              <a:ea typeface="ＭＳ Ｐゴシック" pitchFamily="34" charset="-128"/>
            </a:endParaRPr>
          </a:p>
          <a:p>
            <a:pPr marL="735480" lvl="1">
              <a:spcBef>
                <a:spcPts val="0"/>
              </a:spcBef>
              <a:spcAft>
                <a:spcPts val="0"/>
              </a:spcAft>
              <a:buSzPct val="100000"/>
              <a:buFont typeface="Wingdings" panose="05000000000000000000" pitchFamily="2" charset="2"/>
              <a:buChar char="Ø"/>
              <a:defRPr/>
            </a:pPr>
            <a:r>
              <a:rPr lang="en-US" dirty="0" smtClean="0">
                <a:ea typeface="ＭＳ Ｐゴシック" pitchFamily="34" charset="-128"/>
              </a:rPr>
              <a:t>Pants – Must </a:t>
            </a:r>
            <a:r>
              <a:rPr lang="en-US" dirty="0">
                <a:ea typeface="ＭＳ Ｐゴシック" pitchFamily="34" charset="-128"/>
              </a:rPr>
              <a:t>be worn high enough to </a:t>
            </a:r>
            <a:r>
              <a:rPr lang="en-US" u="sng" dirty="0">
                <a:ea typeface="ＭＳ Ｐゴシック" pitchFamily="34" charset="-128"/>
              </a:rPr>
              <a:t>not</a:t>
            </a:r>
            <a:r>
              <a:rPr lang="en-US" dirty="0">
                <a:ea typeface="ＭＳ Ｐゴシック" pitchFamily="34" charset="-128"/>
              </a:rPr>
              <a:t> expose buttocks and/or </a:t>
            </a:r>
            <a:r>
              <a:rPr lang="en-US" dirty="0" smtClean="0">
                <a:ea typeface="ＭＳ Ｐゴシック" pitchFamily="34" charset="-128"/>
              </a:rPr>
              <a:t>midriff.  </a:t>
            </a:r>
          </a:p>
          <a:p>
            <a:pPr marL="0" indent="0">
              <a:spcBef>
                <a:spcPts val="0"/>
              </a:spcBef>
              <a:spcAft>
                <a:spcPts val="0"/>
              </a:spcAft>
              <a:buSzPct val="100000"/>
              <a:buNone/>
            </a:pPr>
            <a:endParaRPr lang="en-US" altLang="en-US" sz="1600" dirty="0">
              <a:ea typeface="ＭＳ Ｐゴシック" panose="020B0600070205080204" pitchFamily="34" charset="-128"/>
            </a:endParaRPr>
          </a:p>
          <a:p>
            <a:pPr>
              <a:spcBef>
                <a:spcPts val="0"/>
              </a:spcBef>
              <a:spcAft>
                <a:spcPts val="0"/>
              </a:spcAft>
              <a:buSzPct val="100000"/>
            </a:pPr>
            <a:r>
              <a:rPr lang="en-US" altLang="en-US" sz="1600" dirty="0">
                <a:ea typeface="ＭＳ Ｐゴシック" panose="020B0600070205080204" pitchFamily="34" charset="-128"/>
              </a:rPr>
              <a:t>Women will want to avoid </a:t>
            </a:r>
            <a:r>
              <a:rPr lang="en-US" altLang="en-US" sz="1600" dirty="0" smtClean="0">
                <a:ea typeface="ＭＳ Ｐゴシック" panose="020B0600070205080204" pitchFamily="34" charset="-128"/>
              </a:rPr>
              <a:t>stiletto heels</a:t>
            </a:r>
            <a:r>
              <a:rPr lang="en-US" altLang="en-US" sz="1600" dirty="0">
                <a:ea typeface="ＭＳ Ｐゴシック" panose="020B0600070205080204" pitchFamily="34" charset="-128"/>
              </a:rPr>
              <a:t>, short skirts, low-cut </a:t>
            </a:r>
            <a:r>
              <a:rPr lang="en-US" altLang="en-US" sz="1600" dirty="0" smtClean="0">
                <a:ea typeface="ＭＳ Ｐゴシック" panose="020B0600070205080204" pitchFamily="34" charset="-128"/>
              </a:rPr>
              <a:t>tops, </a:t>
            </a:r>
            <a:r>
              <a:rPr lang="en-US" altLang="en-US" sz="1600" dirty="0">
                <a:ea typeface="ＭＳ Ｐゴシック" panose="020B0600070205080204" pitchFamily="34" charset="-128"/>
              </a:rPr>
              <a:t>and severely tight attire. Professional-looking </a:t>
            </a:r>
            <a:r>
              <a:rPr lang="en-US" altLang="en-US" sz="1600" smtClean="0">
                <a:ea typeface="ＭＳ Ｐゴシック" panose="020B0600070205080204" pitchFamily="34" charset="-128"/>
              </a:rPr>
              <a:t>pantsuits and dress </a:t>
            </a:r>
            <a:r>
              <a:rPr lang="en-US" altLang="en-US" sz="1600" dirty="0" smtClean="0">
                <a:ea typeface="ＭＳ Ｐゴシック" panose="020B0600070205080204" pitchFamily="34" charset="-128"/>
              </a:rPr>
              <a:t>pants/top </a:t>
            </a:r>
            <a:r>
              <a:rPr lang="en-US" altLang="en-US" sz="1600" dirty="0">
                <a:ea typeface="ＭＳ Ｐゴシック" panose="020B0600070205080204" pitchFamily="34" charset="-128"/>
              </a:rPr>
              <a:t>are usually appropriate. </a:t>
            </a:r>
            <a:endParaRPr lang="en-US" altLang="en-US" sz="1600" dirty="0" smtClean="0">
              <a:ea typeface="ＭＳ Ｐゴシック" panose="020B0600070205080204" pitchFamily="34" charset="-128"/>
            </a:endParaRPr>
          </a:p>
          <a:p>
            <a:pPr lvl="1">
              <a:spcBef>
                <a:spcPts val="0"/>
              </a:spcBef>
              <a:spcAft>
                <a:spcPts val="0"/>
              </a:spcAft>
              <a:buSzPct val="100000"/>
              <a:buFont typeface="Wingdings" panose="05000000000000000000" pitchFamily="2" charset="2"/>
              <a:buChar char="Ø"/>
            </a:pPr>
            <a:r>
              <a:rPr lang="en-US" altLang="en-US" dirty="0" smtClean="0">
                <a:ea typeface="ＭＳ Ｐゴシック" panose="020B0600070205080204" pitchFamily="34" charset="-128"/>
              </a:rPr>
              <a:t>Conduct the “lean test” (dress in outfit, lean over, and check view from front AND back). If you can see down your shirt, up your skirt, or any other wardrobe impropriety – so can your students! </a:t>
            </a:r>
          </a:p>
          <a:p>
            <a:pPr marL="324000" lvl="1" indent="0">
              <a:spcBef>
                <a:spcPts val="0"/>
              </a:spcBef>
              <a:spcAft>
                <a:spcPts val="0"/>
              </a:spcAft>
              <a:buSzPct val="100000"/>
              <a:buNone/>
            </a:pPr>
            <a:endParaRPr lang="en-US" altLang="en-US" dirty="0">
              <a:ea typeface="ＭＳ Ｐゴシック" panose="020B0600070205080204" pitchFamily="34" charset="-128"/>
            </a:endParaRPr>
          </a:p>
          <a:p>
            <a:pPr>
              <a:spcBef>
                <a:spcPts val="0"/>
              </a:spcBef>
              <a:spcAft>
                <a:spcPts val="0"/>
              </a:spcAft>
              <a:buSzPct val="100000"/>
            </a:pPr>
            <a:r>
              <a:rPr lang="en-US" altLang="en-US" sz="1600" dirty="0">
                <a:ea typeface="ＭＳ Ｐゴシック" panose="020B0600070205080204" pitchFamily="34" charset="-128"/>
              </a:rPr>
              <a:t>Men may want to wear khaki or dress pants, a button-down or polo shirt, and comfortable shoes. </a:t>
            </a:r>
            <a:endParaRPr lang="en-US" altLang="en-US" sz="1600" dirty="0" smtClean="0">
              <a:ea typeface="ＭＳ Ｐゴシック" panose="020B0600070205080204" pitchFamily="34" charset="-128"/>
            </a:endParaRPr>
          </a:p>
          <a:p>
            <a:pPr eaLnBrk="1" hangingPunct="1">
              <a:spcBef>
                <a:spcPts val="0"/>
              </a:spcBef>
              <a:spcAft>
                <a:spcPts val="0"/>
              </a:spcAft>
              <a:buFontTx/>
              <a:buNone/>
            </a:pPr>
            <a:r>
              <a:rPr lang="en-US" altLang="en-US" sz="1400" dirty="0" smtClean="0">
                <a:ea typeface="ＭＳ Ｐゴシック" panose="020B0600070205080204" pitchFamily="34" charset="-128"/>
              </a:rPr>
              <a:t/>
            </a:r>
            <a:br>
              <a:rPr lang="en-US" altLang="en-US" sz="1400" dirty="0" smtClean="0">
                <a:ea typeface="ＭＳ Ｐゴシック" panose="020B0600070205080204" pitchFamily="34" charset="-128"/>
              </a:rPr>
            </a:br>
            <a:r>
              <a:rPr lang="en-US" altLang="en-US" sz="1400" dirty="0" smtClean="0">
                <a:ea typeface="ＭＳ Ｐゴシック" panose="020B0600070205080204" pitchFamily="34" charset="-128"/>
              </a:rPr>
              <a:t/>
            </a:r>
            <a:br>
              <a:rPr lang="en-US" altLang="en-US" sz="1400" dirty="0" smtClean="0">
                <a:ea typeface="ＭＳ Ｐゴシック" panose="020B0600070205080204" pitchFamily="34" charset="-128"/>
              </a:rPr>
            </a:br>
            <a:endParaRPr lang="en-US" altLang="en-US" sz="1400" dirty="0" smtClean="0">
              <a:ea typeface="ＭＳ Ｐゴシック" panose="020B0600070205080204" pitchFamily="34" charset="-128"/>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74638"/>
            <a:ext cx="8229600" cy="715962"/>
          </a:xfrm>
        </p:spPr>
        <p:txBody>
          <a:bodyPr>
            <a:normAutofit fontScale="90000"/>
          </a:bodyPr>
          <a:lstStyle/>
          <a:p>
            <a:pPr eaLnBrk="1" fontAlgn="auto" hangingPunct="1">
              <a:spcAft>
                <a:spcPts val="0"/>
              </a:spcAft>
              <a:defRPr/>
            </a:pPr>
            <a:r>
              <a:rPr lang="en-US" smtClean="0">
                <a:solidFill>
                  <a:schemeClr val="tx2">
                    <a:satMod val="200000"/>
                  </a:schemeClr>
                </a:solidFill>
                <a:ea typeface="ＭＳ Ｐゴシック" pitchFamily="34" charset="-128"/>
              </a:rPr>
              <a:t/>
            </a:r>
            <a:br>
              <a:rPr lang="en-US" smtClean="0">
                <a:solidFill>
                  <a:schemeClr val="tx2">
                    <a:satMod val="200000"/>
                  </a:schemeClr>
                </a:solidFill>
                <a:ea typeface="ＭＳ Ｐゴシック" pitchFamily="34" charset="-128"/>
              </a:rPr>
            </a:br>
            <a:r>
              <a:rPr lang="en-US" smtClean="0">
                <a:solidFill>
                  <a:schemeClr val="tx2">
                    <a:satMod val="200000"/>
                  </a:schemeClr>
                </a:solidFill>
                <a:ea typeface="ＭＳ Ｐゴシック" pitchFamily="34" charset="-128"/>
              </a:rPr>
              <a:t/>
            </a:r>
            <a:br>
              <a:rPr lang="en-US" smtClean="0">
                <a:solidFill>
                  <a:schemeClr val="tx2">
                    <a:satMod val="200000"/>
                  </a:schemeClr>
                </a:solidFill>
                <a:ea typeface="ＭＳ Ｐゴシック" pitchFamily="34" charset="-128"/>
              </a:rPr>
            </a:br>
            <a:endParaRPr lang="en-US" smtClean="0">
              <a:solidFill>
                <a:schemeClr val="tx2">
                  <a:satMod val="200000"/>
                </a:schemeClr>
              </a:solidFill>
              <a:ea typeface="ＭＳ Ｐゴシック" pitchFamily="34" charset="-128"/>
            </a:endParaRPr>
          </a:p>
        </p:txBody>
      </p:sp>
      <p:sp>
        <p:nvSpPr>
          <p:cNvPr id="15363" name="Rectangle 3"/>
          <p:cNvSpPr>
            <a:spLocks noGrp="1" noChangeArrowheads="1"/>
          </p:cNvSpPr>
          <p:nvPr>
            <p:ph idx="1"/>
          </p:nvPr>
        </p:nvSpPr>
        <p:spPr>
          <a:xfrm>
            <a:off x="522383" y="3505200"/>
            <a:ext cx="8229600" cy="4525963"/>
          </a:xfrm>
        </p:spPr>
        <p:txBody>
          <a:bodyPr>
            <a:noAutofit/>
          </a:bodyPr>
          <a:lstStyle/>
          <a:p>
            <a:pPr eaLnBrk="1" hangingPunct="1">
              <a:spcBef>
                <a:spcPts val="0"/>
              </a:spcBef>
              <a:spcAft>
                <a:spcPts val="0"/>
              </a:spcAft>
            </a:pPr>
            <a:r>
              <a:rPr lang="en-US" altLang="en-US" b="1" dirty="0" smtClean="0">
                <a:ea typeface="ＭＳ Ｐゴシック" panose="020B0600070205080204" pitchFamily="34" charset="-128"/>
              </a:rPr>
              <a:t>Rule #1</a:t>
            </a:r>
            <a:r>
              <a:rPr lang="en-US" altLang="en-US" dirty="0" smtClean="0">
                <a:ea typeface="ＭＳ Ｐゴシック" panose="020B0600070205080204" pitchFamily="34" charset="-128"/>
              </a:rPr>
              <a:t>.  You are to be attentive and present for the benefit of all students in the classroom. </a:t>
            </a:r>
          </a:p>
          <a:p>
            <a:pPr marL="1000900" lvl="5" indent="-342900">
              <a:spcBef>
                <a:spcPts val="0"/>
              </a:spcBef>
              <a:spcAft>
                <a:spcPts val="0"/>
              </a:spcAft>
              <a:buClr>
                <a:schemeClr val="accent3"/>
              </a:buClr>
              <a:buFont typeface="Wingdings" panose="05000000000000000000" pitchFamily="2" charset="2"/>
              <a:buChar char="Ø"/>
              <a:defRPr/>
            </a:pPr>
            <a:r>
              <a:rPr lang="en-US" sz="1800" dirty="0">
                <a:ea typeface="ＭＳ Ｐゴシック" pitchFamily="34" charset="-128"/>
              </a:rPr>
              <a:t>Do not read the newspaper, play games on cell </a:t>
            </a:r>
            <a:r>
              <a:rPr lang="en-US" sz="1800" dirty="0" smtClean="0">
                <a:ea typeface="ＭＳ Ｐゴシック" pitchFamily="34" charset="-128"/>
              </a:rPr>
              <a:t>phone, </a:t>
            </a:r>
            <a:r>
              <a:rPr lang="en-US" sz="1800" dirty="0">
                <a:ea typeface="ＭＳ Ｐゴシック" pitchFamily="34" charset="-128"/>
              </a:rPr>
              <a:t>or work on </a:t>
            </a:r>
            <a:r>
              <a:rPr lang="en-US" sz="1800" dirty="0" smtClean="0">
                <a:ea typeface="ＭＳ Ｐゴシック" pitchFamily="34" charset="-128"/>
              </a:rPr>
              <a:t>your own homework. </a:t>
            </a:r>
          </a:p>
          <a:p>
            <a:pPr marL="1000900" lvl="5" indent="-342900">
              <a:spcBef>
                <a:spcPts val="0"/>
              </a:spcBef>
              <a:spcAft>
                <a:spcPts val="0"/>
              </a:spcAft>
              <a:buClr>
                <a:schemeClr val="accent3"/>
              </a:buClr>
              <a:buFont typeface="Wingdings" panose="05000000000000000000" pitchFamily="2" charset="2"/>
              <a:buChar char="Ø"/>
              <a:defRPr/>
            </a:pPr>
            <a:r>
              <a:rPr lang="en-US" sz="1800" dirty="0" smtClean="0">
                <a:ea typeface="ＭＳ Ｐゴシック" pitchFamily="34" charset="-128"/>
              </a:rPr>
              <a:t>Do </a:t>
            </a:r>
            <a:r>
              <a:rPr lang="en-US" sz="1800" dirty="0">
                <a:ea typeface="ＭＳ Ｐゴシック" pitchFamily="34" charset="-128"/>
              </a:rPr>
              <a:t>not walk out of the classroom. </a:t>
            </a:r>
          </a:p>
          <a:p>
            <a:pPr marL="1000900" lvl="5" indent="-342900">
              <a:spcBef>
                <a:spcPts val="0"/>
              </a:spcBef>
              <a:spcAft>
                <a:spcPts val="0"/>
              </a:spcAft>
              <a:buClr>
                <a:schemeClr val="accent3"/>
              </a:buClr>
              <a:buFont typeface="Wingdings" panose="05000000000000000000" pitchFamily="2" charset="2"/>
              <a:buChar char="Ø"/>
              <a:defRPr/>
            </a:pPr>
            <a:r>
              <a:rPr lang="en-US" sz="1800" dirty="0" smtClean="0">
                <a:ea typeface="ＭＳ Ｐゴシック" pitchFamily="34" charset="-128"/>
              </a:rPr>
              <a:t>Keep cell phone off or silenced and stored for entirety of classroom experience.</a:t>
            </a:r>
          </a:p>
          <a:p>
            <a:pPr marL="658000" lvl="5" indent="0">
              <a:spcBef>
                <a:spcPts val="0"/>
              </a:spcBef>
              <a:spcAft>
                <a:spcPts val="0"/>
              </a:spcAft>
              <a:buClr>
                <a:schemeClr val="accent3"/>
              </a:buClr>
              <a:buNone/>
              <a:defRPr/>
            </a:pPr>
            <a:endParaRPr lang="en-US" sz="1800" dirty="0">
              <a:ea typeface="ＭＳ Ｐゴシック" pitchFamily="34" charset="-128"/>
            </a:endParaRPr>
          </a:p>
          <a:p>
            <a:pPr>
              <a:spcBef>
                <a:spcPts val="0"/>
              </a:spcBef>
              <a:spcAft>
                <a:spcPts val="0"/>
              </a:spcAft>
            </a:pPr>
            <a:r>
              <a:rPr lang="en-US" altLang="en-US" b="1" dirty="0">
                <a:ea typeface="ＭＳ Ｐゴシック" panose="020B0600070205080204" pitchFamily="34" charset="-128"/>
              </a:rPr>
              <a:t>Rule #2. </a:t>
            </a:r>
            <a:r>
              <a:rPr lang="en-US" altLang="en-US" dirty="0" smtClean="0">
                <a:ea typeface="ＭＳ Ｐゴシック" panose="020B0600070205080204" pitchFamily="34" charset="-128"/>
              </a:rPr>
              <a:t>Never </a:t>
            </a:r>
            <a:r>
              <a:rPr lang="en-US" altLang="en-US" dirty="0">
                <a:ea typeface="ＭＳ Ｐゴシック" panose="020B0600070205080204" pitchFamily="34" charset="-128"/>
              </a:rPr>
              <a:t>use the Internet at school to surf </a:t>
            </a:r>
            <a:r>
              <a:rPr lang="en-US" altLang="en-US" dirty="0" smtClean="0">
                <a:ea typeface="ＭＳ Ｐゴシック" panose="020B0600070205080204" pitchFamily="34" charset="-128"/>
              </a:rPr>
              <a:t>inappropriate </a:t>
            </a:r>
            <a:r>
              <a:rPr lang="en-US" altLang="en-US" dirty="0">
                <a:ea typeface="ＭＳ Ｐゴシック" panose="020B0600070205080204" pitchFamily="34" charset="-128"/>
              </a:rPr>
              <a:t>web sites! </a:t>
            </a:r>
            <a:endParaRPr lang="en-US" altLang="en-US" dirty="0" smtClean="0">
              <a:ea typeface="ＭＳ Ｐゴシック" panose="020B0600070205080204" pitchFamily="34" charset="-128"/>
            </a:endParaRPr>
          </a:p>
          <a:p>
            <a:pPr lvl="2">
              <a:spcBef>
                <a:spcPts val="0"/>
              </a:spcBef>
              <a:spcAft>
                <a:spcPts val="0"/>
              </a:spcAft>
              <a:buFont typeface="Wingdings" panose="05000000000000000000" pitchFamily="2" charset="2"/>
              <a:buChar char="Ø"/>
            </a:pPr>
            <a:r>
              <a:rPr lang="en-US" altLang="en-US" sz="1800" dirty="0" smtClean="0">
                <a:ea typeface="ＭＳ Ｐゴシック" panose="020B0600070205080204" pitchFamily="34" charset="-128"/>
              </a:rPr>
              <a:t>This </a:t>
            </a:r>
            <a:r>
              <a:rPr lang="en-US" altLang="en-US" sz="1800" dirty="0">
                <a:ea typeface="ＭＳ Ｐゴシック" panose="020B0600070205080204" pitchFamily="34" charset="-128"/>
              </a:rPr>
              <a:t>may sound obvious, </a:t>
            </a:r>
            <a:r>
              <a:rPr lang="en-US" altLang="en-US" sz="1800" dirty="0" smtClean="0">
                <a:ea typeface="ＭＳ Ｐゴシック" panose="020B0600070205080204" pitchFamily="34" charset="-128"/>
              </a:rPr>
              <a:t>but </a:t>
            </a:r>
            <a:r>
              <a:rPr lang="en-US" altLang="en-US" sz="1800" dirty="0">
                <a:ea typeface="ＭＳ Ｐゴシック" panose="020B0600070205080204" pitchFamily="34" charset="-128"/>
              </a:rPr>
              <a:t>it happens. </a:t>
            </a:r>
            <a:endParaRPr lang="en-US" altLang="en-US" sz="1800" dirty="0" smtClean="0">
              <a:ea typeface="ＭＳ Ｐゴシック" panose="020B0600070205080204" pitchFamily="34" charset="-128"/>
            </a:endParaRPr>
          </a:p>
          <a:p>
            <a:pPr marL="630000" lvl="2" indent="0">
              <a:spcBef>
                <a:spcPts val="0"/>
              </a:spcBef>
              <a:spcAft>
                <a:spcPts val="0"/>
              </a:spcAft>
              <a:buNone/>
            </a:pPr>
            <a:endParaRPr lang="en-US" altLang="en-US" sz="1800" dirty="0">
              <a:ea typeface="ＭＳ Ｐゴシック" panose="020B0600070205080204" pitchFamily="34" charset="-128"/>
            </a:endParaRPr>
          </a:p>
          <a:p>
            <a:pPr>
              <a:spcBef>
                <a:spcPts val="0"/>
              </a:spcBef>
              <a:spcAft>
                <a:spcPts val="0"/>
              </a:spcAft>
              <a:buSzPct val="110000"/>
            </a:pPr>
            <a:r>
              <a:rPr lang="en-US" altLang="en-US" b="1" dirty="0">
                <a:ea typeface="ＭＳ Ｐゴシック" panose="020B0600070205080204" pitchFamily="34" charset="-128"/>
              </a:rPr>
              <a:t>Rule #</a:t>
            </a:r>
            <a:r>
              <a:rPr lang="en-US" altLang="en-US" b="1" dirty="0" smtClean="0">
                <a:ea typeface="ＭＳ Ｐゴシック" panose="020B0600070205080204" pitchFamily="34" charset="-128"/>
              </a:rPr>
              <a:t>3</a:t>
            </a:r>
            <a:r>
              <a:rPr lang="en-US" altLang="en-US" dirty="0" smtClean="0">
                <a:ea typeface="ＭＳ Ｐゴシック" panose="020B0600070205080204" pitchFamily="34" charset="-128"/>
              </a:rPr>
              <a:t>. Do </a:t>
            </a:r>
            <a:r>
              <a:rPr lang="en-US" altLang="en-US" dirty="0">
                <a:ea typeface="ＭＳ Ｐゴシック" panose="020B0600070205080204" pitchFamily="34" charset="-128"/>
              </a:rPr>
              <a:t>not gossip about classes or students. </a:t>
            </a:r>
            <a:endParaRPr lang="en-US" altLang="en-US" dirty="0" smtClean="0">
              <a:ea typeface="ＭＳ Ｐゴシック" panose="020B0600070205080204" pitchFamily="34" charset="-128"/>
            </a:endParaRPr>
          </a:p>
          <a:p>
            <a:pPr lvl="2">
              <a:spcBef>
                <a:spcPts val="0"/>
              </a:spcBef>
              <a:spcAft>
                <a:spcPts val="0"/>
              </a:spcAft>
              <a:buSzPct val="110000"/>
              <a:buFont typeface="Wingdings" panose="05000000000000000000" pitchFamily="2" charset="2"/>
              <a:buChar char="Ø"/>
            </a:pPr>
            <a:r>
              <a:rPr lang="en-US" altLang="en-US" sz="1800" dirty="0" smtClean="0">
                <a:ea typeface="ＭＳ Ｐゴシック" panose="020B0600070205080204" pitchFamily="34" charset="-128"/>
              </a:rPr>
              <a:t>This </a:t>
            </a:r>
            <a:r>
              <a:rPr lang="en-US" altLang="en-US" sz="1800" dirty="0">
                <a:ea typeface="ＭＳ Ｐゴシック" panose="020B0600070205080204" pitchFamily="34" charset="-128"/>
              </a:rPr>
              <a:t>rule applies whether you are in the teachers' lounge at school or anywhere else. It is all right to ask advice about how to deal with certain students or classes, but don't let the conversation develop into one of complaining, </a:t>
            </a:r>
            <a:r>
              <a:rPr lang="en-US" altLang="en-US" sz="1800" dirty="0" smtClean="0">
                <a:ea typeface="ＭＳ Ｐゴシック" panose="020B0600070205080204" pitchFamily="34" charset="-128"/>
              </a:rPr>
              <a:t>ridiculing, or gossiping about </a:t>
            </a:r>
            <a:r>
              <a:rPr lang="en-US" altLang="en-US" sz="1800" dirty="0">
                <a:ea typeface="ＭＳ Ｐゴシック" panose="020B0600070205080204" pitchFamily="34" charset="-128"/>
              </a:rPr>
              <a:t>students or staff. </a:t>
            </a:r>
          </a:p>
          <a:p>
            <a:pPr lvl="2">
              <a:buFont typeface="Wingdings" panose="05000000000000000000" pitchFamily="2" charset="2"/>
              <a:buChar char="Ø"/>
            </a:pPr>
            <a:endParaRPr lang="en-US" altLang="en-US" sz="1800" dirty="0" smtClean="0">
              <a:ea typeface="ＭＳ Ｐゴシック" panose="020B0600070205080204" pitchFamily="34" charset="-128"/>
            </a:endParaRPr>
          </a:p>
          <a:p>
            <a:pPr lvl="2">
              <a:buFont typeface="Wingdings" panose="05000000000000000000" pitchFamily="2" charset="2"/>
              <a:buChar char="Ø"/>
            </a:pPr>
            <a:endParaRPr lang="en-US" altLang="en-US" sz="1800" dirty="0">
              <a:ea typeface="ＭＳ Ｐゴシック" panose="020B0600070205080204" pitchFamily="34" charset="-128"/>
            </a:endParaRPr>
          </a:p>
          <a:p>
            <a:pPr lvl="2">
              <a:buFont typeface="Wingdings" panose="05000000000000000000" pitchFamily="2" charset="2"/>
              <a:buChar char="Ø"/>
            </a:pPr>
            <a:endParaRPr lang="en-US" altLang="en-US" sz="1800" dirty="0">
              <a:ea typeface="ＭＳ Ｐゴシック" panose="020B0600070205080204" pitchFamily="34" charset="-128"/>
            </a:endParaRPr>
          </a:p>
          <a:p>
            <a:pPr marL="0" indent="-936000">
              <a:spcBef>
                <a:spcPts val="0"/>
              </a:spcBef>
              <a:spcAft>
                <a:spcPts val="0"/>
              </a:spcAft>
              <a:buClr>
                <a:schemeClr val="accent3"/>
              </a:buClr>
              <a:buSzPct val="110000"/>
              <a:buFont typeface="Wingdings" panose="05000000000000000000" pitchFamily="2" charset="2"/>
              <a:buChar char="§"/>
              <a:defRPr/>
            </a:pPr>
            <a:endParaRPr lang="en-US" dirty="0" smtClean="0">
              <a:ea typeface="ＭＳ Ｐゴシック" pitchFamily="34" charset="-128"/>
            </a:endParaRPr>
          </a:p>
          <a:p>
            <a:pPr marL="1000900" lvl="5" indent="-342900">
              <a:spcBef>
                <a:spcPts val="0"/>
              </a:spcBef>
              <a:spcAft>
                <a:spcPts val="0"/>
              </a:spcAft>
              <a:buClr>
                <a:schemeClr val="accent3"/>
              </a:buClr>
              <a:buFont typeface="Wingdings" panose="05000000000000000000" pitchFamily="2" charset="2"/>
              <a:buChar char="Ø"/>
              <a:defRPr/>
            </a:pPr>
            <a:endParaRPr lang="en-US" sz="1800" dirty="0">
              <a:ea typeface="ＭＳ Ｐゴシック" pitchFamily="34" charset="-128"/>
            </a:endParaRPr>
          </a:p>
          <a:p>
            <a:pPr marL="1000900" lvl="5" indent="-342900">
              <a:spcBef>
                <a:spcPts val="0"/>
              </a:spcBef>
              <a:spcAft>
                <a:spcPts val="0"/>
              </a:spcAft>
              <a:buClr>
                <a:schemeClr val="accent3"/>
              </a:buClr>
              <a:buFont typeface="Wingdings" panose="05000000000000000000" pitchFamily="2" charset="2"/>
              <a:buChar char="Ø"/>
              <a:defRPr/>
            </a:pPr>
            <a:endParaRPr lang="en-US" sz="1800" dirty="0">
              <a:ea typeface="ＭＳ Ｐゴシック" pitchFamily="34" charset="-128"/>
            </a:endParaRPr>
          </a:p>
          <a:p>
            <a:pPr marL="0" lvl="1" indent="0">
              <a:spcBef>
                <a:spcPts val="0"/>
              </a:spcBef>
              <a:spcAft>
                <a:spcPts val="0"/>
              </a:spcAft>
              <a:buNone/>
            </a:pPr>
            <a:endParaRPr lang="en-US" altLang="en-US" sz="1800" dirty="0">
              <a:ea typeface="ＭＳ Ｐゴシック" panose="020B0600070205080204" pitchFamily="34" charset="-128"/>
            </a:endParaRPr>
          </a:p>
          <a:p>
            <a:pPr marL="0" lvl="3" indent="0">
              <a:spcBef>
                <a:spcPts val="0"/>
              </a:spcBef>
              <a:spcAft>
                <a:spcPts val="0"/>
              </a:spcAft>
              <a:buClr>
                <a:schemeClr val="accent3"/>
              </a:buClr>
              <a:buNone/>
              <a:defRPr/>
            </a:pPr>
            <a:r>
              <a:rPr lang="en-US" altLang="en-US" sz="1800" dirty="0" smtClean="0">
                <a:ea typeface="ＭＳ Ｐゴシック" panose="020B0600070205080204" pitchFamily="34" charset="-128"/>
              </a:rPr>
              <a:t/>
            </a:r>
            <a:br>
              <a:rPr lang="en-US" altLang="en-US" sz="1800" dirty="0" smtClean="0">
                <a:ea typeface="ＭＳ Ｐゴシック" panose="020B0600070205080204" pitchFamily="34" charset="-128"/>
              </a:rPr>
            </a:br>
            <a:endParaRPr lang="en-US" altLang="en-US" sz="1800" dirty="0" smtClean="0">
              <a:ea typeface="ＭＳ Ｐゴシック" panose="020B0600070205080204" pitchFamily="34" charset="-128"/>
            </a:endParaRPr>
          </a:p>
        </p:txBody>
      </p:sp>
      <p:sp>
        <p:nvSpPr>
          <p:cNvPr id="15364" name="Rectangle 4"/>
          <p:cNvSpPr>
            <a:spLocks noChangeArrowheads="1"/>
          </p:cNvSpPr>
          <p:nvPr/>
        </p:nvSpPr>
        <p:spPr bwMode="auto">
          <a:xfrm>
            <a:off x="533400" y="924580"/>
            <a:ext cx="655320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2800" b="1" dirty="0" smtClean="0">
                <a:solidFill>
                  <a:schemeClr val="bg1"/>
                </a:solidFill>
                <a:latin typeface="+mj-lt"/>
              </a:rPr>
              <a:t>GENERAL RULES OF CONDUCT</a:t>
            </a:r>
            <a:endParaRPr lang="en-US" altLang="en-US" sz="2800" b="1" dirty="0">
              <a:solidFill>
                <a:schemeClr val="bg1"/>
              </a:solidFill>
              <a:latin typeface="+mj-lt"/>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3"/>
          <p:cNvSpPr>
            <a:spLocks noGrp="1" noChangeArrowheads="1"/>
          </p:cNvSpPr>
          <p:nvPr>
            <p:ph idx="1"/>
          </p:nvPr>
        </p:nvSpPr>
        <p:spPr>
          <a:xfrm>
            <a:off x="457200" y="2209800"/>
            <a:ext cx="8229600" cy="4525963"/>
          </a:xfrm>
        </p:spPr>
        <p:txBody>
          <a:bodyPr>
            <a:normAutofit/>
          </a:bodyPr>
          <a:lstStyle/>
          <a:p>
            <a:pPr eaLnBrk="1" hangingPunct="1"/>
            <a:r>
              <a:rPr lang="en-US" altLang="en-US" sz="1900" b="1" dirty="0" smtClean="0">
                <a:ea typeface="ＭＳ Ｐゴシック" panose="020B0600070205080204" pitchFamily="34" charset="-128"/>
              </a:rPr>
              <a:t>Rule #4.</a:t>
            </a:r>
            <a:r>
              <a:rPr lang="en-US" altLang="en-US" sz="1900" dirty="0" smtClean="0">
                <a:ea typeface="ＭＳ Ｐゴシック" panose="020B0600070205080204" pitchFamily="34" charset="-128"/>
              </a:rPr>
              <a:t> Keep your political, religious, and social beliefs to yourself.</a:t>
            </a:r>
            <a:endParaRPr lang="en-US" altLang="en-US" sz="1900" dirty="0">
              <a:ea typeface="ＭＳ Ｐゴシック" panose="020B0600070205080204" pitchFamily="34" charset="-128"/>
            </a:endParaRPr>
          </a:p>
          <a:p>
            <a:pPr lvl="1">
              <a:buFont typeface="Wingdings" panose="05000000000000000000" pitchFamily="2" charset="2"/>
              <a:buChar char="Ø"/>
            </a:pPr>
            <a:r>
              <a:rPr lang="en-US" altLang="en-US" sz="1900" dirty="0" smtClean="0">
                <a:ea typeface="ＭＳ Ｐゴシック" panose="020B0600070205080204" pitchFamily="34" charset="-128"/>
              </a:rPr>
              <a:t>You are not there to proclaim your opinions or convert students to your way of thinking. If you find yourself in a class where students ask about your beliefs, be respectful of their inquiries but do not engage in a beliefs discussion and get back on task. </a:t>
            </a:r>
          </a:p>
          <a:p>
            <a:r>
              <a:rPr lang="en-US" altLang="en-US" sz="1900" b="1" dirty="0">
                <a:ea typeface="ＭＳ Ｐゴシック" panose="020B0600070205080204" pitchFamily="34" charset="-128"/>
              </a:rPr>
              <a:t>Rule #5.</a:t>
            </a:r>
            <a:r>
              <a:rPr lang="en-US" altLang="en-US" sz="1900" dirty="0">
                <a:ea typeface="ＭＳ Ｐゴシック" panose="020B0600070205080204" pitchFamily="34" charset="-128"/>
              </a:rPr>
              <a:t> Be friendly, </a:t>
            </a:r>
            <a:r>
              <a:rPr lang="en-US" altLang="en-US" sz="1900" dirty="0" smtClean="0">
                <a:ea typeface="ＭＳ Ｐゴシック" panose="020B0600070205080204" pitchFamily="34" charset="-128"/>
              </a:rPr>
              <a:t>positive, </a:t>
            </a:r>
            <a:r>
              <a:rPr lang="en-US" altLang="en-US" sz="1900" dirty="0">
                <a:ea typeface="ＭＳ Ｐゴシック" panose="020B0600070205080204" pitchFamily="34" charset="-128"/>
              </a:rPr>
              <a:t>and enthusiastic. </a:t>
            </a:r>
            <a:endParaRPr lang="en-US" altLang="en-US" sz="1900" dirty="0" smtClean="0">
              <a:ea typeface="ＭＳ Ｐゴシック" panose="020B0600070205080204" pitchFamily="34" charset="-128"/>
            </a:endParaRPr>
          </a:p>
          <a:p>
            <a:pPr lvl="1">
              <a:buFont typeface="Wingdings" panose="05000000000000000000" pitchFamily="2" charset="2"/>
              <a:buChar char="Ø"/>
            </a:pPr>
            <a:r>
              <a:rPr lang="en-US" altLang="en-US" sz="1900" dirty="0" smtClean="0">
                <a:ea typeface="ＭＳ Ｐゴシック" panose="020B0600070205080204" pitchFamily="34" charset="-128"/>
              </a:rPr>
              <a:t>Although </a:t>
            </a:r>
            <a:r>
              <a:rPr lang="en-US" altLang="en-US" sz="1900" dirty="0">
                <a:ea typeface="ＭＳ Ｐゴシック" panose="020B0600070205080204" pitchFamily="34" charset="-128"/>
              </a:rPr>
              <a:t>you are not there to become friends with </a:t>
            </a:r>
            <a:r>
              <a:rPr lang="en-US" altLang="en-US" sz="1900" dirty="0" smtClean="0">
                <a:ea typeface="ＭＳ Ｐゴシック" panose="020B0600070205080204" pitchFamily="34" charset="-128"/>
              </a:rPr>
              <a:t>students, you </a:t>
            </a:r>
            <a:r>
              <a:rPr lang="en-US" altLang="en-US" sz="1900" dirty="0">
                <a:ea typeface="ＭＳ Ｐゴシック" panose="020B0600070205080204" pitchFamily="34" charset="-128"/>
              </a:rPr>
              <a:t>do need to be pleasant with </a:t>
            </a:r>
            <a:r>
              <a:rPr lang="en-US" altLang="en-US" sz="1900" dirty="0" smtClean="0">
                <a:ea typeface="ＭＳ Ｐゴシック" panose="020B0600070205080204" pitchFamily="34" charset="-128"/>
              </a:rPr>
              <a:t>them. Children </a:t>
            </a:r>
            <a:r>
              <a:rPr lang="en-US" altLang="en-US" sz="1900" dirty="0">
                <a:ea typeface="ＭＳ Ｐゴシック" panose="020B0600070205080204" pitchFamily="34" charset="-128"/>
              </a:rPr>
              <a:t>are very quick to pick up on your overall attitude, and you want them to be at least cooperative if not deeply engaged. </a:t>
            </a:r>
          </a:p>
          <a:p>
            <a:pPr lvl="1"/>
            <a:endParaRPr lang="en-US" altLang="en-US" sz="2600" dirty="0" smtClean="0">
              <a:ea typeface="ＭＳ Ｐゴシック" panose="020B0600070205080204" pitchFamily="34" charset="-128"/>
            </a:endParaRPr>
          </a:p>
        </p:txBody>
      </p:sp>
      <p:sp>
        <p:nvSpPr>
          <p:cNvPr id="2" name="Rectangle 1"/>
          <p:cNvSpPr/>
          <p:nvPr/>
        </p:nvSpPr>
        <p:spPr>
          <a:xfrm>
            <a:off x="533400" y="990600"/>
            <a:ext cx="6400800" cy="523220"/>
          </a:xfrm>
          <a:prstGeom prst="rect">
            <a:avLst/>
          </a:prstGeom>
        </p:spPr>
        <p:txBody>
          <a:bodyPr wrap="square">
            <a:spAutoFit/>
          </a:bodyPr>
          <a:lstStyle/>
          <a:p>
            <a:pPr eaLnBrk="1" hangingPunct="1"/>
            <a:r>
              <a:rPr lang="en-US" altLang="en-US" sz="2800" b="1" dirty="0">
                <a:solidFill>
                  <a:schemeClr val="bg1"/>
                </a:solidFill>
                <a:latin typeface="+mj-lt"/>
              </a:rPr>
              <a:t>GENERAL RULES OF CONDUCT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274638"/>
            <a:ext cx="6400800" cy="1143000"/>
          </a:xfrm>
        </p:spPr>
        <p:txBody>
          <a:bodyPr/>
          <a:lstStyle/>
          <a:p>
            <a:pPr eaLnBrk="1" fontAlgn="auto" hangingPunct="1">
              <a:spcAft>
                <a:spcPts val="0"/>
              </a:spcAft>
              <a:defRPr/>
            </a:pPr>
            <a:r>
              <a:rPr lang="en-US" b="1" dirty="0" smtClean="0">
                <a:ea typeface="ＭＳ Ｐゴシック" pitchFamily="34" charset="-128"/>
              </a:rPr>
              <a:t>expectations</a:t>
            </a:r>
          </a:p>
        </p:txBody>
      </p:sp>
      <p:sp>
        <p:nvSpPr>
          <p:cNvPr id="17411" name="Rectangle 3"/>
          <p:cNvSpPr>
            <a:spLocks noGrp="1" noChangeArrowheads="1"/>
          </p:cNvSpPr>
          <p:nvPr>
            <p:ph idx="1"/>
          </p:nvPr>
        </p:nvSpPr>
        <p:spPr>
          <a:xfrm>
            <a:off x="457200" y="2057400"/>
            <a:ext cx="8534400" cy="4678363"/>
          </a:xfrm>
        </p:spPr>
        <p:txBody>
          <a:bodyPr>
            <a:normAutofit fontScale="92500" lnSpcReduction="20000"/>
          </a:bodyPr>
          <a:lstStyle/>
          <a:p>
            <a:pPr marL="411480" eaLnBrk="1" fontAlgn="auto" hangingPunct="1">
              <a:spcAft>
                <a:spcPts val="0"/>
              </a:spcAft>
              <a:buFont typeface="Wingdings"/>
              <a:buChar char=""/>
              <a:defRPr/>
            </a:pPr>
            <a:r>
              <a:rPr lang="en-US" sz="2000" dirty="0" smtClean="0">
                <a:ea typeface="ＭＳ Ｐゴシック" pitchFamily="34" charset="-128"/>
              </a:rPr>
              <a:t>You will dress appropriately. </a:t>
            </a:r>
          </a:p>
          <a:p>
            <a:pPr marL="411480" eaLnBrk="1" fontAlgn="auto" hangingPunct="1">
              <a:spcAft>
                <a:spcPts val="0"/>
              </a:spcAft>
              <a:buFont typeface="Wingdings"/>
              <a:buChar char=""/>
              <a:defRPr/>
            </a:pPr>
            <a:r>
              <a:rPr lang="en-US" sz="2000" dirty="0" smtClean="0">
                <a:ea typeface="ＭＳ Ｐゴシック" pitchFamily="34" charset="-128"/>
              </a:rPr>
              <a:t>You will arrive on time, which means at least fifteen minutes before you are scheduled to begin. You should check in with the principal or secretary and follow sign in procedures. </a:t>
            </a:r>
          </a:p>
          <a:p>
            <a:pPr marL="411480" eaLnBrk="1" fontAlgn="auto" hangingPunct="1">
              <a:spcAft>
                <a:spcPts val="0"/>
              </a:spcAft>
              <a:buFont typeface="Wingdings"/>
              <a:buChar char=""/>
              <a:defRPr/>
            </a:pPr>
            <a:r>
              <a:rPr lang="en-US" sz="2000" dirty="0" smtClean="0">
                <a:ea typeface="ＭＳ Ｐゴシック" pitchFamily="34" charset="-128"/>
              </a:rPr>
              <a:t>You will introduce yourself at the beginning of your hours, set a tentative schedule (in writing), provide contact information, and thank the teacher for allowing you to work in his/her room. </a:t>
            </a:r>
          </a:p>
          <a:p>
            <a:pPr marL="411480" eaLnBrk="1" fontAlgn="auto" hangingPunct="1">
              <a:spcAft>
                <a:spcPts val="0"/>
              </a:spcAft>
              <a:buFont typeface="Wingdings"/>
              <a:buChar char=""/>
              <a:defRPr/>
            </a:pPr>
            <a:r>
              <a:rPr lang="en-US" sz="2000" dirty="0" smtClean="0">
                <a:ea typeface="ＭＳ Ｐゴシック" pitchFamily="34" charset="-128"/>
              </a:rPr>
              <a:t>You will review teacher-provided materials in advance (if applicable). </a:t>
            </a:r>
          </a:p>
          <a:p>
            <a:pPr marL="411480" eaLnBrk="1" fontAlgn="auto" hangingPunct="1">
              <a:spcAft>
                <a:spcPts val="0"/>
              </a:spcAft>
              <a:buFont typeface="Wingdings"/>
              <a:buChar char=""/>
              <a:defRPr/>
            </a:pPr>
            <a:r>
              <a:rPr lang="en-US" sz="2000" dirty="0" smtClean="0">
                <a:ea typeface="ＭＳ Ｐゴシック" pitchFamily="34" charset="-128"/>
              </a:rPr>
              <a:t>While in the classroom:</a:t>
            </a:r>
          </a:p>
          <a:p>
            <a:pPr marL="715230" lvl="1" indent="-285750">
              <a:spcAft>
                <a:spcPts val="0"/>
              </a:spcAft>
              <a:buFont typeface="Wingdings" panose="05000000000000000000" pitchFamily="2" charset="2"/>
              <a:buChar char="Ø"/>
              <a:defRPr/>
            </a:pPr>
            <a:r>
              <a:rPr lang="en-US" sz="2000" dirty="0" smtClean="0">
                <a:ea typeface="ＭＳ Ｐゴシック" pitchFamily="34" charset="-128"/>
              </a:rPr>
              <a:t>You will participate actively. </a:t>
            </a:r>
          </a:p>
          <a:p>
            <a:pPr marL="715230" lvl="1" indent="-285750">
              <a:spcAft>
                <a:spcPts val="0"/>
              </a:spcAft>
              <a:buFont typeface="Wingdings" panose="05000000000000000000" pitchFamily="2" charset="2"/>
              <a:buChar char="Ø"/>
              <a:defRPr/>
            </a:pPr>
            <a:r>
              <a:rPr lang="en-US" sz="2000" dirty="0" smtClean="0">
                <a:ea typeface="ＭＳ Ｐゴシック" pitchFamily="34" charset="-128"/>
              </a:rPr>
              <a:t>You will follow teacher directions for student interactions.</a:t>
            </a:r>
          </a:p>
          <a:p>
            <a:pPr marL="715230" lvl="1" indent="-285750">
              <a:spcAft>
                <a:spcPts val="0"/>
              </a:spcAft>
              <a:buFont typeface="Wingdings" panose="05000000000000000000" pitchFamily="2" charset="2"/>
              <a:buChar char="Ø"/>
              <a:defRPr/>
            </a:pPr>
            <a:r>
              <a:rPr lang="en-US" sz="2000" dirty="0" smtClean="0">
                <a:ea typeface="ＭＳ Ｐゴシック" pitchFamily="34" charset="-128"/>
              </a:rPr>
              <a:t>You will proactively address behaviors and use instructional strategies when appropriate. </a:t>
            </a:r>
          </a:p>
          <a:p>
            <a:pPr marL="715230" lvl="1" indent="-285750">
              <a:spcAft>
                <a:spcPts val="0"/>
              </a:spcAft>
              <a:buFont typeface="Wingdings" panose="05000000000000000000" pitchFamily="2" charset="2"/>
              <a:buChar char="Ø"/>
              <a:defRPr/>
            </a:pPr>
            <a:r>
              <a:rPr lang="en-US" sz="2000" dirty="0" smtClean="0">
                <a:ea typeface="ＭＳ Ｐゴシック" pitchFamily="34" charset="-128"/>
              </a:rPr>
              <a:t>You will be prepared for FSW course-required activities (ex. </a:t>
            </a:r>
            <a:r>
              <a:rPr lang="en-US" sz="2000" dirty="0">
                <a:ea typeface="ＭＳ Ｐゴシック" pitchFamily="34" charset="-128"/>
              </a:rPr>
              <a:t>c</a:t>
            </a:r>
            <a:r>
              <a:rPr lang="en-US" sz="2000" dirty="0" smtClean="0">
                <a:ea typeface="ＭＳ Ｐゴシック" pitchFamily="34" charset="-128"/>
              </a:rPr>
              <a:t>enter activity). </a:t>
            </a:r>
          </a:p>
          <a:p>
            <a:pPr marL="411480">
              <a:spcAft>
                <a:spcPts val="0"/>
              </a:spcAft>
              <a:buFont typeface="Wingdings"/>
              <a:buChar char=""/>
              <a:defRPr/>
            </a:pPr>
            <a:r>
              <a:rPr lang="en-US" sz="2000" dirty="0" smtClean="0">
                <a:ea typeface="ＭＳ Ｐゴシック" pitchFamily="34" charset="-128"/>
              </a:rPr>
              <a:t>You will notify the mentor teacher IN ADVANCE if you will not be able to show up for scheduled hours.</a:t>
            </a:r>
            <a:r>
              <a:rPr lang="en-US" sz="2000" dirty="0">
                <a:ea typeface="ＭＳ Ｐゴシック" pitchFamily="34" charset="-128"/>
              </a:rPr>
              <a:t> </a:t>
            </a:r>
            <a:endParaRPr lang="en-US" sz="2000" dirty="0" smtClean="0">
              <a:ea typeface="ＭＳ Ｐゴシック" pitchFamily="34" charset="-128"/>
            </a:endParaRPr>
          </a:p>
          <a:p>
            <a:pPr marL="411480">
              <a:spcAft>
                <a:spcPts val="0"/>
              </a:spcAft>
              <a:buFont typeface="Wingdings"/>
              <a:buChar char=""/>
              <a:defRPr/>
            </a:pPr>
            <a:r>
              <a:rPr lang="en-US" sz="2000" dirty="0" smtClean="0">
                <a:ea typeface="ＭＳ Ｐゴシック" pitchFamily="34" charset="-128"/>
              </a:rPr>
              <a:t>You </a:t>
            </a:r>
            <a:r>
              <a:rPr lang="en-US" sz="2000" dirty="0">
                <a:ea typeface="ＭＳ Ｐゴシック" pitchFamily="34" charset="-128"/>
              </a:rPr>
              <a:t>will enter hours as you complete them. </a:t>
            </a:r>
            <a:endParaRPr lang="en-US" sz="2000" dirty="0" smtClean="0">
              <a:ea typeface="ＭＳ Ｐゴシック" pitchFamily="34" charset="-128"/>
            </a:endParaRPr>
          </a:p>
          <a:p>
            <a:pPr marL="68580" indent="0" eaLnBrk="1" fontAlgn="auto" hangingPunct="1">
              <a:spcAft>
                <a:spcPts val="0"/>
              </a:spcAft>
              <a:buFont typeface="Wingdings"/>
              <a:buNone/>
              <a:defRPr/>
            </a:pPr>
            <a:endParaRPr lang="en-US" sz="2000" dirty="0" smtClean="0">
              <a:ea typeface="ＭＳ Ｐゴシック" pitchFamily="34" charset="-128"/>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4D1434"/>
      </a:accent1>
      <a:accent2>
        <a:srgbClr val="903163"/>
      </a:accent2>
      <a:accent3>
        <a:srgbClr val="B2324B"/>
      </a:accent3>
      <a:accent4>
        <a:srgbClr val="969FA7"/>
      </a:accent4>
      <a:accent5>
        <a:srgbClr val="66B1CE"/>
      </a:accent5>
      <a:accent6>
        <a:srgbClr val="40619D"/>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C21699FF-00E4-43C8-BBCC-D7E5536C3717}"/>
    </a:ext>
  </a:extLst>
</a:theme>
</file>

<file path=docProps/app.xml><?xml version="1.0" encoding="utf-8"?>
<Properties xmlns="http://schemas.openxmlformats.org/officeDocument/2006/extended-properties" xmlns:vt="http://schemas.openxmlformats.org/officeDocument/2006/docPropsVTypes">
  <Template>TM03457464[[fn=Dividend]]</Template>
  <TotalTime>246</TotalTime>
  <Words>962</Words>
  <Application>Microsoft Office PowerPoint</Application>
  <PresentationFormat>On-screen Show (4:3)</PresentationFormat>
  <Paragraphs>74</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ＭＳ Ｐゴシック</vt:lpstr>
      <vt:lpstr>Arial</vt:lpstr>
      <vt:lpstr>Gill Sans MT</vt:lpstr>
      <vt:lpstr>Wingdings</vt:lpstr>
      <vt:lpstr>Wingdings 2</vt:lpstr>
      <vt:lpstr>Dividend</vt:lpstr>
      <vt:lpstr>Professionalism in the Classroom </vt:lpstr>
      <vt:lpstr>Observation hours requirement</vt:lpstr>
      <vt:lpstr>Professionalism </vt:lpstr>
      <vt:lpstr>Dress/Attire</vt:lpstr>
      <vt:lpstr>Dress/ATTIRE</vt:lpstr>
      <vt:lpstr>  </vt:lpstr>
      <vt:lpstr>PowerPoint Presentation</vt:lpstr>
      <vt:lpstr>expectations</vt:lpstr>
    </vt:vector>
  </TitlesOfParts>
  <Company>Westwind Children's Services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Substitute Teacher Training</dc:title>
  <dc:creator>dslagle</dc:creator>
  <cp:lastModifiedBy>Rachel M. Malone</cp:lastModifiedBy>
  <cp:revision>33</cp:revision>
  <dcterms:created xsi:type="dcterms:W3CDTF">2009-02-02T23:51:13Z</dcterms:created>
  <dcterms:modified xsi:type="dcterms:W3CDTF">2015-09-28T18:43:23Z</dcterms:modified>
</cp:coreProperties>
</file>