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Lst>
  <p:sldIdLst>
    <p:sldId id="256" r:id="rId2"/>
    <p:sldId id="327" r:id="rId3"/>
    <p:sldId id="258" r:id="rId4"/>
    <p:sldId id="263" r:id="rId5"/>
    <p:sldId id="265" r:id="rId6"/>
    <p:sldId id="266" r:id="rId7"/>
    <p:sldId id="270" r:id="rId8"/>
    <p:sldId id="315"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0884AA-5050-4C1B-86D0-AA05FCD8608B}" type="slidenum">
              <a:rPr lang="en-US" altLang="en-US" smtClean="0"/>
              <a:pPr/>
              <a:t>‹#›</a:t>
            </a:fld>
            <a:endParaRPr lang="en-US" altLang="en-US"/>
          </a:p>
        </p:txBody>
      </p:sp>
    </p:spTree>
    <p:extLst>
      <p:ext uri="{BB962C8B-B14F-4D97-AF65-F5344CB8AC3E}">
        <p14:creationId xmlns:p14="http://schemas.microsoft.com/office/powerpoint/2010/main" val="2599069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6EFF701-D077-43CA-AC60-42496F94A595}" type="slidenum">
              <a:rPr lang="en-US" altLang="en-US" smtClean="0"/>
              <a:pPr/>
              <a:t>‹#›</a:t>
            </a:fld>
            <a:endParaRPr lang="en-US" altLang="en-US"/>
          </a:p>
        </p:txBody>
      </p:sp>
    </p:spTree>
    <p:extLst>
      <p:ext uri="{BB962C8B-B14F-4D97-AF65-F5344CB8AC3E}">
        <p14:creationId xmlns:p14="http://schemas.microsoft.com/office/powerpoint/2010/main" val="285385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581192" y="5951810"/>
            <a:ext cx="5922209" cy="365125"/>
          </a:xfrm>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63D8F03-6A41-43AD-8BED-2BD226F62284}" type="slidenum">
              <a:rPr lang="en-US" altLang="en-US" smtClean="0"/>
              <a:pPr/>
              <a:t>‹#›</a:t>
            </a:fld>
            <a:endParaRPr lang="en-US" altLang="en-US"/>
          </a:p>
        </p:txBody>
      </p:sp>
    </p:spTree>
    <p:extLst>
      <p:ext uri="{BB962C8B-B14F-4D97-AF65-F5344CB8AC3E}">
        <p14:creationId xmlns:p14="http://schemas.microsoft.com/office/powerpoint/2010/main" val="1219677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12BD9F0-DFA0-4C2E-BABD-E3A1857C3078}" type="slidenum">
              <a:rPr lang="en-US" altLang="en-US" smtClean="0"/>
              <a:pPr/>
              <a:t>‹#›</a:t>
            </a:fld>
            <a:endParaRPr lang="en-US" altLang="en-US"/>
          </a:p>
        </p:txBody>
      </p:sp>
    </p:spTree>
    <p:extLst>
      <p:ext uri="{BB962C8B-B14F-4D97-AF65-F5344CB8AC3E}">
        <p14:creationId xmlns:p14="http://schemas.microsoft.com/office/powerpoint/2010/main" val="2209557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271BCA-06A1-4EA7-AB08-E5B1A6EF5EF4}" type="slidenum">
              <a:rPr lang="en-US" altLang="en-US" smtClean="0"/>
              <a:pPr/>
              <a:t>‹#›</a:t>
            </a:fld>
            <a:endParaRPr lang="en-US" altLang="en-US"/>
          </a:p>
        </p:txBody>
      </p:sp>
    </p:spTree>
    <p:extLst>
      <p:ext uri="{BB962C8B-B14F-4D97-AF65-F5344CB8AC3E}">
        <p14:creationId xmlns:p14="http://schemas.microsoft.com/office/powerpoint/2010/main" val="4163681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B5FD82EF-650C-470D-A6AB-C52CF9DEA2B5}" type="slidenum">
              <a:rPr lang="en-US" altLang="en-US" smtClean="0"/>
              <a:pPr/>
              <a:t>‹#›</a:t>
            </a:fld>
            <a:endParaRPr lang="en-US" altLang="en-US"/>
          </a:p>
        </p:txBody>
      </p:sp>
    </p:spTree>
    <p:extLst>
      <p:ext uri="{BB962C8B-B14F-4D97-AF65-F5344CB8AC3E}">
        <p14:creationId xmlns:p14="http://schemas.microsoft.com/office/powerpoint/2010/main" val="226988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23060987-7D3E-4DC1-8683-EDB78D5692A3}" type="slidenum">
              <a:rPr lang="en-US" altLang="en-US" smtClean="0"/>
              <a:pPr/>
              <a:t>‹#›</a:t>
            </a:fld>
            <a:endParaRPr lang="en-US" altLang="en-US"/>
          </a:p>
        </p:txBody>
      </p:sp>
    </p:spTree>
    <p:extLst>
      <p:ext uri="{BB962C8B-B14F-4D97-AF65-F5344CB8AC3E}">
        <p14:creationId xmlns:p14="http://schemas.microsoft.com/office/powerpoint/2010/main" val="55119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B88051DF-8B9B-48FD-8822-F8546DD142FE}" type="slidenum">
              <a:rPr lang="en-US" altLang="en-US" smtClean="0"/>
              <a:pPr/>
              <a:t>‹#›</a:t>
            </a:fld>
            <a:endParaRPr lang="en-US" altLang="en-US"/>
          </a:p>
        </p:txBody>
      </p:sp>
    </p:spTree>
    <p:extLst>
      <p:ext uri="{BB962C8B-B14F-4D97-AF65-F5344CB8AC3E}">
        <p14:creationId xmlns:p14="http://schemas.microsoft.com/office/powerpoint/2010/main" val="3074756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D3B2100-659D-4A81-B779-0D78501BB631}" type="slidenum">
              <a:rPr lang="en-US" altLang="en-US" smtClean="0"/>
              <a:pPr/>
              <a:t>‹#›</a:t>
            </a:fld>
            <a:endParaRPr lang="en-US" altLang="en-US"/>
          </a:p>
        </p:txBody>
      </p:sp>
    </p:spTree>
    <p:extLst>
      <p:ext uri="{BB962C8B-B14F-4D97-AF65-F5344CB8AC3E}">
        <p14:creationId xmlns:p14="http://schemas.microsoft.com/office/powerpoint/2010/main" val="3312022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421527D-00DD-40FA-8BA2-3A16508E1426}" type="slidenum">
              <a:rPr lang="en-US" altLang="en-US" smtClean="0"/>
              <a:pPr/>
              <a:t>‹#›</a:t>
            </a:fld>
            <a:endParaRPr lang="en-US" altLang="en-US"/>
          </a:p>
        </p:txBody>
      </p:sp>
    </p:spTree>
    <p:extLst>
      <p:ext uri="{BB962C8B-B14F-4D97-AF65-F5344CB8AC3E}">
        <p14:creationId xmlns:p14="http://schemas.microsoft.com/office/powerpoint/2010/main" val="326227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A8CFB3B-2D10-4461-B556-7F7C8DADDA61}" type="slidenum">
              <a:rPr lang="en-US" altLang="en-US" smtClean="0"/>
              <a:pPr/>
              <a:t>‹#›</a:t>
            </a:fld>
            <a:endParaRPr lang="en-US" altLang="en-US"/>
          </a:p>
        </p:txBody>
      </p:sp>
    </p:spTree>
    <p:extLst>
      <p:ext uri="{BB962C8B-B14F-4D97-AF65-F5344CB8AC3E}">
        <p14:creationId xmlns:p14="http://schemas.microsoft.com/office/powerpoint/2010/main" val="67730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pPr>
              <a:defRPr/>
            </a:pPr>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pPr>
              <a:defRPr/>
            </a:pPr>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A3C1C192-0170-40E8-8598-08FF0740B18E}" type="slidenum">
              <a:rPr lang="en-US" altLang="en-US" smtClean="0"/>
              <a:pPr/>
              <a:t>‹#›</a:t>
            </a:fld>
            <a:endParaRPr lang="en-US" alt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6775933"/>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143000"/>
            <a:ext cx="8458200" cy="1470025"/>
          </a:xfrm>
        </p:spPr>
        <p:txBody>
          <a:bodyPr>
            <a:normAutofit/>
          </a:bodyPr>
          <a:lstStyle/>
          <a:p>
            <a:pPr algn="ctr" eaLnBrk="1" fontAlgn="auto" hangingPunct="1">
              <a:spcAft>
                <a:spcPts val="0"/>
              </a:spcAft>
              <a:defRPr/>
            </a:pPr>
            <a:r>
              <a:rPr lang="en-US" dirty="0" smtClean="0">
                <a:solidFill>
                  <a:schemeClr val="tx2">
                    <a:satMod val="200000"/>
                  </a:schemeClr>
                </a:solidFill>
                <a:ea typeface="ＭＳ Ｐゴシック" pitchFamily="34" charset="-128"/>
              </a:rPr>
              <a:t>Professionalism in the Classroom</a:t>
            </a:r>
            <a:br>
              <a:rPr lang="en-US" dirty="0" smtClean="0">
                <a:solidFill>
                  <a:schemeClr val="tx2">
                    <a:satMod val="200000"/>
                  </a:schemeClr>
                </a:solidFill>
                <a:ea typeface="ＭＳ Ｐゴシック" pitchFamily="34" charset="-128"/>
              </a:rPr>
            </a:br>
            <a:endParaRPr lang="en-US" dirty="0" smtClean="0">
              <a:solidFill>
                <a:schemeClr val="tx2">
                  <a:satMod val="200000"/>
                </a:schemeClr>
              </a:solidFill>
              <a:ea typeface="ＭＳ Ｐゴシック" pitchFamily="34" charset="-128"/>
            </a:endParaRPr>
          </a:p>
        </p:txBody>
      </p:sp>
      <p:pic>
        <p:nvPicPr>
          <p:cNvPr id="819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3505200"/>
            <a:ext cx="24638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295400" y="5486400"/>
            <a:ext cx="6248400" cy="369332"/>
          </a:xfrm>
          <a:prstGeom prst="rect">
            <a:avLst/>
          </a:prstGeom>
          <a:noFill/>
        </p:spPr>
        <p:txBody>
          <a:bodyPr wrap="square" rtlCol="0">
            <a:spAutoFit/>
          </a:bodyPr>
          <a:lstStyle/>
          <a:p>
            <a:pPr algn="ctr"/>
            <a:r>
              <a:rPr lang="en-US" dirty="0" smtClean="0">
                <a:solidFill>
                  <a:schemeClr val="bg1"/>
                </a:solidFill>
                <a:latin typeface="+mj-lt"/>
              </a:rPr>
              <a:t>EDF 2005 and EDF 2085</a:t>
            </a:r>
            <a:endParaRPr lang="en-US" dirty="0">
              <a:solidFill>
                <a:schemeClr val="bg1"/>
              </a:solidFill>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457200"/>
            <a:ext cx="7989752" cy="1083329"/>
          </a:xfrm>
        </p:spPr>
        <p:txBody>
          <a:bodyPr/>
          <a:lstStyle/>
          <a:p>
            <a:pPr eaLnBrk="1" fontAlgn="auto" hangingPunct="1">
              <a:spcAft>
                <a:spcPts val="0"/>
              </a:spcAft>
              <a:defRPr/>
            </a:pPr>
            <a:r>
              <a:rPr lang="en-US" b="1" dirty="0" smtClean="0">
                <a:ea typeface="ＭＳ Ｐゴシック" pitchFamily="34" charset="-128"/>
              </a:rPr>
              <a:t>Observation hours requirement</a:t>
            </a:r>
          </a:p>
        </p:txBody>
      </p:sp>
      <p:sp>
        <p:nvSpPr>
          <p:cNvPr id="25603" name="Content Placeholder 2"/>
          <p:cNvSpPr>
            <a:spLocks noGrp="1"/>
          </p:cNvSpPr>
          <p:nvPr>
            <p:ph idx="1"/>
          </p:nvPr>
        </p:nvSpPr>
        <p:spPr>
          <a:xfrm>
            <a:off x="581192" y="2228003"/>
            <a:ext cx="7989752" cy="4401397"/>
          </a:xfrm>
        </p:spPr>
        <p:txBody>
          <a:bodyPr>
            <a:normAutofit/>
          </a:bodyPr>
          <a:lstStyle/>
          <a:p>
            <a:pPr eaLnBrk="1" hangingPunct="1"/>
            <a:r>
              <a:rPr lang="en-US" altLang="en-US" sz="2400" dirty="0" smtClean="0">
                <a:ea typeface="ＭＳ Ｐゴシック" panose="020B0600070205080204" pitchFamily="34" charset="-128"/>
              </a:rPr>
              <a:t>Students must complete all required </a:t>
            </a:r>
            <a:r>
              <a:rPr lang="en-US" altLang="en-US" sz="2400" dirty="0" smtClean="0">
                <a:ea typeface="ＭＳ Ｐゴシック" panose="020B0600070205080204" pitchFamily="34" charset="-128"/>
              </a:rPr>
              <a:t>observation </a:t>
            </a:r>
            <a:r>
              <a:rPr lang="en-US" altLang="en-US" sz="2400" dirty="0" smtClean="0">
                <a:ea typeface="ＭＳ Ｐゴシック" panose="020B0600070205080204" pitchFamily="34" charset="-128"/>
              </a:rPr>
              <a:t>hours in order to receive credit for enrolled course(s).</a:t>
            </a:r>
          </a:p>
          <a:p>
            <a:pPr eaLnBrk="1" hangingPunct="1"/>
            <a:r>
              <a:rPr lang="en-US" altLang="en-US" sz="2400" dirty="0" smtClean="0">
                <a:ea typeface="ＭＳ Ｐゴシック" panose="020B0600070205080204" pitchFamily="34" charset="-128"/>
              </a:rPr>
              <a:t>Hours may not overlap. You must document the required number of hours per class. </a:t>
            </a:r>
            <a:r>
              <a:rPr lang="en-US" altLang="en-US" sz="2400" i="1" dirty="0" smtClean="0">
                <a:ea typeface="ＭＳ Ｐゴシック" panose="020B0600070205080204" pitchFamily="34" charset="-128"/>
              </a:rPr>
              <a:t>ex</a:t>
            </a:r>
            <a:r>
              <a:rPr lang="en-US" altLang="en-US" sz="2400" i="1" dirty="0" smtClean="0">
                <a:ea typeface="ＭＳ Ｐゴシック" panose="020B0600070205080204" pitchFamily="34" charset="-128"/>
              </a:rPr>
              <a:t>. </a:t>
            </a:r>
            <a:r>
              <a:rPr lang="en-US" altLang="en-US" sz="2400" i="1" dirty="0" smtClean="0">
                <a:ea typeface="ＭＳ Ｐゴシック" panose="020B0600070205080204" pitchFamily="34" charset="-128"/>
              </a:rPr>
              <a:t>If </a:t>
            </a:r>
            <a:r>
              <a:rPr lang="en-US" altLang="en-US" sz="2400" i="1" dirty="0" smtClean="0">
                <a:ea typeface="ＭＳ Ｐゴシック" panose="020B0600070205080204" pitchFamily="34" charset="-128"/>
              </a:rPr>
              <a:t>you have two classes that each need </a:t>
            </a:r>
            <a:r>
              <a:rPr lang="en-US" altLang="en-US" sz="2400" i="1" dirty="0" smtClean="0">
                <a:ea typeface="ＭＳ Ｐゴシック" panose="020B0600070205080204" pitchFamily="34" charset="-128"/>
              </a:rPr>
              <a:t>15 </a:t>
            </a:r>
            <a:r>
              <a:rPr lang="en-US" altLang="en-US" sz="2400" i="1" dirty="0" smtClean="0">
                <a:ea typeface="ＭＳ Ｐゴシック" panose="020B0600070205080204" pitchFamily="34" charset="-128"/>
              </a:rPr>
              <a:t>hours you must do </a:t>
            </a:r>
            <a:r>
              <a:rPr lang="en-US" altLang="en-US" sz="2400" i="1" dirty="0" smtClean="0">
                <a:ea typeface="ＭＳ Ｐゴシック" panose="020B0600070205080204" pitchFamily="34" charset="-128"/>
              </a:rPr>
              <a:t>30 hours total in </a:t>
            </a:r>
            <a:r>
              <a:rPr lang="en-US" altLang="en-US" sz="2400" i="1" dirty="0" smtClean="0">
                <a:ea typeface="ＭＳ Ｐゴシック" panose="020B0600070205080204" pitchFamily="34" charset="-128"/>
              </a:rPr>
              <a:t>the classroom. </a:t>
            </a:r>
          </a:p>
          <a:p>
            <a:pPr eaLnBrk="1" hangingPunct="1"/>
            <a:r>
              <a:rPr lang="en-US" altLang="en-US" sz="2400" dirty="0" smtClean="0">
                <a:ea typeface="ＭＳ Ｐゴシック" panose="020B0600070205080204" pitchFamily="34" charset="-128"/>
              </a:rPr>
              <a:t>Failure to be professional in the </a:t>
            </a:r>
            <a:r>
              <a:rPr lang="en-US" altLang="en-US" sz="2400" dirty="0" smtClean="0">
                <a:ea typeface="ＭＳ Ｐゴシック" panose="020B0600070205080204" pitchFamily="34" charset="-128"/>
              </a:rPr>
              <a:t>field </a:t>
            </a:r>
            <a:r>
              <a:rPr lang="en-US" altLang="en-US" sz="2400" dirty="0" smtClean="0">
                <a:ea typeface="ＭＳ Ｐゴシック" panose="020B0600070205080204" pitchFamily="34" charset="-128"/>
              </a:rPr>
              <a:t>may </a:t>
            </a:r>
            <a:r>
              <a:rPr lang="en-US" altLang="en-US" sz="2400" dirty="0" smtClean="0">
                <a:ea typeface="ＭＳ Ｐゴシック" panose="020B0600070205080204" pitchFamily="34" charset="-128"/>
              </a:rPr>
              <a:t>lead to removal </a:t>
            </a:r>
            <a:r>
              <a:rPr lang="en-US" altLang="en-US" sz="2400" dirty="0" smtClean="0">
                <a:ea typeface="ＭＳ Ｐゴシック" panose="020B0600070205080204" pitchFamily="34" charset="-128"/>
              </a:rPr>
              <a:t>from the </a:t>
            </a:r>
            <a:r>
              <a:rPr lang="en-US" altLang="en-US" sz="2400" dirty="0" smtClean="0">
                <a:ea typeface="ＭＳ Ｐゴシック" panose="020B0600070205080204" pitchFamily="34" charset="-128"/>
              </a:rPr>
              <a:t>schools. This could potentially result in loss </a:t>
            </a:r>
            <a:r>
              <a:rPr lang="en-US" altLang="en-US" sz="2400" dirty="0" smtClean="0">
                <a:ea typeface="ＭＳ Ｐゴシック" panose="020B0600070205080204" pitchFamily="34" charset="-128"/>
              </a:rPr>
              <a:t>of credit </a:t>
            </a:r>
            <a:r>
              <a:rPr lang="en-US" altLang="en-US" sz="2400" dirty="0" smtClean="0">
                <a:ea typeface="ＭＳ Ｐゴシック" panose="020B0600070205080204" pitchFamily="34" charset="-128"/>
              </a:rPr>
              <a:t>for the course.</a:t>
            </a:r>
            <a:endParaRPr lang="en-US" altLang="en-US" sz="2400"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81192" y="687474"/>
            <a:ext cx="7989752" cy="1293726"/>
          </a:xfrm>
        </p:spPr>
        <p:txBody>
          <a:bodyPr>
            <a:normAutofit/>
          </a:bodyPr>
          <a:lstStyle/>
          <a:p>
            <a:pPr eaLnBrk="1" fontAlgn="auto" hangingPunct="1">
              <a:spcAft>
                <a:spcPts val="0"/>
              </a:spcAft>
              <a:defRPr/>
            </a:pPr>
            <a:r>
              <a:rPr lang="en-US" b="1" dirty="0" smtClean="0">
                <a:ea typeface="ＭＳ Ｐゴシック" pitchFamily="34" charset="-128"/>
              </a:rPr>
              <a:t>Professionalism</a:t>
            </a:r>
            <a:r>
              <a:rPr lang="en-US" b="1" dirty="0" smtClean="0">
                <a:solidFill>
                  <a:schemeClr val="tx2">
                    <a:satMod val="200000"/>
                  </a:schemeClr>
                </a:solidFill>
                <a:ea typeface="ＭＳ Ｐゴシック" pitchFamily="34" charset="-128"/>
              </a:rPr>
              <a:t/>
            </a:r>
            <a:br>
              <a:rPr lang="en-US" b="1" dirty="0" smtClean="0">
                <a:solidFill>
                  <a:schemeClr val="tx2">
                    <a:satMod val="200000"/>
                  </a:schemeClr>
                </a:solidFill>
                <a:ea typeface="ＭＳ Ｐゴシック" pitchFamily="34" charset="-128"/>
              </a:rPr>
            </a:br>
            <a:endParaRPr lang="en-US" b="1" dirty="0" smtClean="0">
              <a:solidFill>
                <a:schemeClr val="tx2">
                  <a:satMod val="200000"/>
                </a:schemeClr>
              </a:solidFill>
              <a:ea typeface="ＭＳ Ｐゴシック" pitchFamily="34" charset="-128"/>
            </a:endParaRPr>
          </a:p>
        </p:txBody>
      </p:sp>
      <p:sp>
        <p:nvSpPr>
          <p:cNvPr id="4099" name="Rectangle 3"/>
          <p:cNvSpPr>
            <a:spLocks noGrp="1" noChangeArrowheads="1"/>
          </p:cNvSpPr>
          <p:nvPr>
            <p:ph idx="1"/>
          </p:nvPr>
        </p:nvSpPr>
        <p:spPr>
          <a:xfrm>
            <a:off x="461268" y="1828800"/>
            <a:ext cx="8229600" cy="4525963"/>
          </a:xfrm>
        </p:spPr>
        <p:txBody>
          <a:bodyPr>
            <a:normAutofit/>
          </a:bodyPr>
          <a:lstStyle/>
          <a:p>
            <a:pPr marL="391230" indent="-285750">
              <a:spcAft>
                <a:spcPts val="0"/>
              </a:spcAft>
              <a:defRPr/>
            </a:pPr>
            <a:r>
              <a:rPr lang="en-US" sz="2400" dirty="0" smtClean="0">
                <a:ea typeface="ＭＳ Ｐゴシック" pitchFamily="34" charset="-128"/>
              </a:rPr>
              <a:t>One of the most important aspects of becoming an effective teacher is how you view and portray yourself to students, </a:t>
            </a:r>
            <a:r>
              <a:rPr lang="en-US" sz="2400" dirty="0" smtClean="0">
                <a:ea typeface="ＭＳ Ｐゴシック" pitchFamily="34" charset="-128"/>
              </a:rPr>
              <a:t>staff, </a:t>
            </a:r>
            <a:r>
              <a:rPr lang="en-US" sz="2400" dirty="0" smtClean="0">
                <a:ea typeface="ＭＳ Ｐゴシック" pitchFamily="34" charset="-128"/>
              </a:rPr>
              <a:t>and the community. </a:t>
            </a:r>
          </a:p>
          <a:p>
            <a:pPr marL="391230" indent="-285750">
              <a:spcAft>
                <a:spcPts val="0"/>
              </a:spcAft>
              <a:defRPr/>
            </a:pPr>
            <a:r>
              <a:rPr lang="en-US" sz="2400" dirty="0" smtClean="0">
                <a:ea typeface="ＭＳ Ｐゴシック" pitchFamily="34" charset="-128"/>
              </a:rPr>
              <a:t>As a student observing, you need to consider yourself a professional. </a:t>
            </a:r>
          </a:p>
          <a:p>
            <a:pPr marL="391230" indent="-285750">
              <a:spcAft>
                <a:spcPts val="0"/>
              </a:spcAft>
              <a:defRPr/>
            </a:pPr>
            <a:r>
              <a:rPr lang="en-US" sz="2400" dirty="0" smtClean="0">
                <a:ea typeface="ＭＳ Ｐゴシック" pitchFamily="34" charset="-128"/>
              </a:rPr>
              <a:t>You also need to remember that this your opportunity to evaluate the type of school you want to work in as you become a teacher.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838200"/>
            <a:ext cx="7989752" cy="704003"/>
          </a:xfrm>
        </p:spPr>
        <p:txBody>
          <a:bodyPr/>
          <a:lstStyle/>
          <a:p>
            <a:pPr eaLnBrk="1" fontAlgn="auto" hangingPunct="1">
              <a:spcAft>
                <a:spcPts val="0"/>
              </a:spcAft>
              <a:defRPr/>
            </a:pPr>
            <a:r>
              <a:rPr lang="en-US" b="1" dirty="0" smtClean="0">
                <a:ea typeface="ＭＳ Ｐゴシック" pitchFamily="34" charset="-128"/>
              </a:rPr>
              <a:t>Dress/Attire</a:t>
            </a:r>
          </a:p>
        </p:txBody>
      </p:sp>
      <p:sp>
        <p:nvSpPr>
          <p:cNvPr id="13315" name="Rectangle 3"/>
          <p:cNvSpPr>
            <a:spLocks noGrp="1" noChangeArrowheads="1"/>
          </p:cNvSpPr>
          <p:nvPr>
            <p:ph idx="1"/>
          </p:nvPr>
        </p:nvSpPr>
        <p:spPr>
          <a:xfrm>
            <a:off x="581192" y="1905000"/>
            <a:ext cx="8258008" cy="4952999"/>
          </a:xfrm>
        </p:spPr>
        <p:txBody>
          <a:bodyPr/>
          <a:lstStyle/>
          <a:p>
            <a:pPr eaLnBrk="1" hangingPunct="1">
              <a:lnSpc>
                <a:spcPct val="90000"/>
              </a:lnSpc>
            </a:pPr>
            <a:r>
              <a:rPr lang="en-US" altLang="en-US" i="1" dirty="0" smtClean="0">
                <a:solidFill>
                  <a:schemeClr val="accent2"/>
                </a:solidFill>
                <a:ea typeface="ＭＳ Ｐゴシック" panose="020B0600070205080204" pitchFamily="34" charset="-128"/>
              </a:rPr>
              <a:t>Dress for Success</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not beach, casual, or evening attire </a:t>
            </a:r>
          </a:p>
          <a:p>
            <a:pPr eaLnBrk="1" hangingPunct="1">
              <a:lnSpc>
                <a:spcPct val="90000"/>
              </a:lnSpc>
            </a:pPr>
            <a:r>
              <a:rPr lang="en-US" altLang="en-US" i="1" dirty="0" smtClean="0">
                <a:solidFill>
                  <a:schemeClr val="accent2"/>
                </a:solidFill>
                <a:ea typeface="ＭＳ Ｐゴシック" panose="020B0600070205080204" pitchFamily="34" charset="-128"/>
              </a:rPr>
              <a:t>Dress as a Role Model</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you represent FSW at all times on the school site(s)</a:t>
            </a:r>
          </a:p>
          <a:p>
            <a:pPr eaLnBrk="1" hangingPunct="1">
              <a:lnSpc>
                <a:spcPct val="90000"/>
              </a:lnSpc>
            </a:pPr>
            <a:r>
              <a:rPr lang="en-US" altLang="en-US" i="1" dirty="0" smtClean="0">
                <a:solidFill>
                  <a:schemeClr val="accent2"/>
                </a:solidFill>
                <a:ea typeface="ＭＳ Ｐゴシック" panose="020B0600070205080204" pitchFamily="34" charset="-128"/>
              </a:rPr>
              <a:t>Dress for Decency</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questionable clothing should never be worn </a:t>
            </a:r>
          </a:p>
          <a:p>
            <a:pPr eaLnBrk="1" hangingPunct="1">
              <a:lnSpc>
                <a:spcPct val="90000"/>
              </a:lnSpc>
            </a:pPr>
            <a:r>
              <a:rPr lang="en-US" altLang="en-US" i="1" dirty="0" smtClean="0">
                <a:solidFill>
                  <a:schemeClr val="accent2"/>
                </a:solidFill>
                <a:ea typeface="ＭＳ Ｐゴシック" panose="020B0600070205080204" pitchFamily="34" charset="-128"/>
              </a:rPr>
              <a:t>Dress for Safety</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shoes must have straps or backings </a:t>
            </a:r>
          </a:p>
          <a:p>
            <a:pPr eaLnBrk="1" hangingPunct="1">
              <a:lnSpc>
                <a:spcPct val="90000"/>
              </a:lnSpc>
            </a:pPr>
            <a:r>
              <a:rPr lang="en-US" altLang="en-US" i="1" dirty="0" smtClean="0">
                <a:solidFill>
                  <a:schemeClr val="accent2"/>
                </a:solidFill>
                <a:ea typeface="ＭＳ Ｐゴシック" panose="020B0600070205080204" pitchFamily="34" charset="-128"/>
              </a:rPr>
              <a:t>Dress for Respect</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how you dress will likely affect your future teaching employment</a:t>
            </a:r>
          </a:p>
          <a:p>
            <a:pPr eaLnBrk="1" hangingPunct="1">
              <a:lnSpc>
                <a:spcPct val="90000"/>
              </a:lnSpc>
            </a:pPr>
            <a:endParaRPr lang="en-US" altLang="en-US" dirty="0">
              <a:ea typeface="ＭＳ Ｐゴシック" panose="020B0600070205080204" pitchFamily="34" charset="-128"/>
            </a:endParaRPr>
          </a:p>
          <a:p>
            <a:pPr>
              <a:spcBef>
                <a:spcPts val="0"/>
              </a:spcBef>
              <a:spcAft>
                <a:spcPts val="0"/>
              </a:spcAft>
              <a:buSzPct val="100000"/>
            </a:pPr>
            <a:r>
              <a:rPr lang="en-US" altLang="en-US" dirty="0">
                <a:ea typeface="ＭＳ Ｐゴシック" panose="020B0600070205080204" pitchFamily="34" charset="-128"/>
              </a:rPr>
              <a:t>It is especially important for younger-looking </a:t>
            </a:r>
            <a:r>
              <a:rPr lang="en-US" altLang="en-US" dirty="0" smtClean="0">
                <a:ea typeface="ＭＳ Ｐゴシック" panose="020B0600070205080204" pitchFamily="34" charset="-128"/>
              </a:rPr>
              <a:t>students </a:t>
            </a:r>
            <a:r>
              <a:rPr lang="en-US" altLang="en-US" dirty="0">
                <a:ea typeface="ＭＳ Ｐゴシック" panose="020B0600070205080204" pitchFamily="34" charset="-128"/>
              </a:rPr>
              <a:t>to dress a bit more conservatively. </a:t>
            </a:r>
          </a:p>
          <a:p>
            <a:pPr lvl="1">
              <a:spcBef>
                <a:spcPts val="0"/>
              </a:spcBef>
              <a:spcAft>
                <a:spcPts val="0"/>
              </a:spcAft>
              <a:buSzPct val="100000"/>
              <a:buFont typeface="Wingdings" panose="05000000000000000000" pitchFamily="2" charset="2"/>
              <a:buChar char="Ø"/>
            </a:pPr>
            <a:r>
              <a:rPr lang="en-US" altLang="en-US" dirty="0">
                <a:ea typeface="ＭＳ Ｐゴシック" panose="020B0600070205080204" pitchFamily="34" charset="-128"/>
              </a:rPr>
              <a:t>This helps establish you as the authority figure in the classroom. Students will look at you as a teacher and not as a peer (and hopefully treat you as such). As you can imagine, this is especially important when you are in the middle school or high school level.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54568" y="762000"/>
            <a:ext cx="7989752" cy="780203"/>
          </a:xfrm>
        </p:spPr>
        <p:txBody>
          <a:bodyPr/>
          <a:lstStyle/>
          <a:p>
            <a:pPr eaLnBrk="1" fontAlgn="auto" hangingPunct="1">
              <a:spcAft>
                <a:spcPts val="0"/>
              </a:spcAft>
              <a:defRPr/>
            </a:pPr>
            <a:r>
              <a:rPr lang="en-US" b="1" dirty="0" smtClean="0">
                <a:ea typeface="ＭＳ Ｐゴシック" pitchFamily="34" charset="-128"/>
              </a:rPr>
              <a:t>Dress/ATTIRE</a:t>
            </a:r>
          </a:p>
        </p:txBody>
      </p:sp>
      <p:sp>
        <p:nvSpPr>
          <p:cNvPr id="11267" name="Rectangle 3"/>
          <p:cNvSpPr>
            <a:spLocks noGrp="1" noChangeArrowheads="1"/>
          </p:cNvSpPr>
          <p:nvPr>
            <p:ph idx="1"/>
          </p:nvPr>
        </p:nvSpPr>
        <p:spPr>
          <a:xfrm>
            <a:off x="554568" y="2133600"/>
            <a:ext cx="7989752" cy="4800600"/>
          </a:xfrm>
        </p:spPr>
        <p:txBody>
          <a:bodyPr>
            <a:noAutofit/>
          </a:bodyPr>
          <a:lstStyle/>
          <a:p>
            <a:pPr>
              <a:spcBef>
                <a:spcPts val="0"/>
              </a:spcBef>
              <a:spcAft>
                <a:spcPts val="0"/>
              </a:spcAft>
              <a:buSzPct val="100000"/>
              <a:defRPr/>
            </a:pPr>
            <a:r>
              <a:rPr lang="en-US" altLang="en-US" sz="1600" dirty="0">
                <a:ea typeface="ＭＳ Ｐゴシック" panose="020B0600070205080204" pitchFamily="34" charset="-128"/>
              </a:rPr>
              <a:t>Dress comfortably so you can move around the classroom and building with ease</a:t>
            </a:r>
            <a:r>
              <a:rPr lang="en-US" altLang="en-US" sz="1600" dirty="0" smtClean="0">
                <a:ea typeface="ＭＳ Ｐゴシック" panose="020B0600070205080204" pitchFamily="34" charset="-128"/>
              </a:rPr>
              <a:t>.</a:t>
            </a:r>
          </a:p>
          <a:p>
            <a:pPr marL="0" indent="0">
              <a:spcBef>
                <a:spcPts val="0"/>
              </a:spcBef>
              <a:spcAft>
                <a:spcPts val="0"/>
              </a:spcAft>
              <a:buSzPct val="100000"/>
              <a:buNone/>
              <a:defRPr/>
            </a:pPr>
            <a:endParaRPr lang="en-US" altLang="en-US" sz="1600" dirty="0">
              <a:ea typeface="ＭＳ Ｐゴシック" panose="020B0600070205080204" pitchFamily="34" charset="-128"/>
            </a:endParaRPr>
          </a:p>
          <a:p>
            <a:pPr>
              <a:spcBef>
                <a:spcPts val="0"/>
              </a:spcBef>
              <a:spcAft>
                <a:spcPts val="0"/>
              </a:spcAft>
              <a:buSzPct val="100000"/>
              <a:defRPr/>
            </a:pPr>
            <a:r>
              <a:rPr lang="en-US" sz="1600" dirty="0" smtClean="0">
                <a:ea typeface="ＭＳ Ｐゴシック" pitchFamily="34" charset="-128"/>
              </a:rPr>
              <a:t>The </a:t>
            </a:r>
            <a:r>
              <a:rPr lang="en-US" sz="1600" dirty="0">
                <a:ea typeface="ＭＳ Ｐゴシック" pitchFamily="34" charset="-128"/>
              </a:rPr>
              <a:t>following guidelines must be followed: </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No flip flops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No </a:t>
            </a:r>
            <a:r>
              <a:rPr lang="en-US" dirty="0" smtClean="0">
                <a:ea typeface="ＭＳ Ｐゴシック" pitchFamily="34" charset="-128"/>
              </a:rPr>
              <a:t>jeans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a:t>
            </a:r>
            <a:r>
              <a:rPr lang="en-US" dirty="0" smtClean="0">
                <a:ea typeface="ＭＳ Ｐゴシック" pitchFamily="34" charset="-128"/>
              </a:rPr>
              <a:t>o </a:t>
            </a:r>
            <a:r>
              <a:rPr lang="en-US" dirty="0">
                <a:ea typeface="ＭＳ Ｐゴシック" pitchFamily="34" charset="-128"/>
              </a:rPr>
              <a:t>shorts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Sandals </a:t>
            </a:r>
            <a:r>
              <a:rPr lang="en-US" dirty="0" smtClean="0">
                <a:ea typeface="ＭＳ Ｐゴシック" pitchFamily="34" charset="-128"/>
              </a:rPr>
              <a:t>– </a:t>
            </a:r>
            <a:r>
              <a:rPr lang="en-US" dirty="0" smtClean="0">
                <a:ea typeface="ＭＳ Ｐゴシック" pitchFamily="34" charset="-128"/>
              </a:rPr>
              <a:t>Allowed </a:t>
            </a:r>
            <a:r>
              <a:rPr lang="en-US" dirty="0">
                <a:ea typeface="ＭＳ Ｐゴシック" pitchFamily="34" charset="-128"/>
              </a:rPr>
              <a:t>only when a back-strap is attached to the sandal.</a:t>
            </a:r>
          </a:p>
          <a:p>
            <a:pPr marL="735480" lvl="1">
              <a:spcBef>
                <a:spcPts val="0"/>
              </a:spcBef>
              <a:spcAft>
                <a:spcPts val="0"/>
              </a:spcAft>
              <a:buSzPct val="100000"/>
              <a:buFont typeface="Wingdings" panose="05000000000000000000" pitchFamily="2" charset="2"/>
              <a:buChar char="Ø"/>
              <a:defRPr/>
            </a:pPr>
            <a:r>
              <a:rPr lang="en-US" dirty="0" smtClean="0">
                <a:ea typeface="ＭＳ Ｐゴシック" pitchFamily="34" charset="-128"/>
              </a:rPr>
              <a:t>Non-ear piercings are </a:t>
            </a:r>
            <a:r>
              <a:rPr lang="en-US" dirty="0">
                <a:ea typeface="ＭＳ Ｐゴシック" pitchFamily="34" charset="-128"/>
              </a:rPr>
              <a:t>not to be worn during observations.</a:t>
            </a:r>
          </a:p>
          <a:p>
            <a:pPr marL="735480" lvl="1">
              <a:spcBef>
                <a:spcPts val="0"/>
              </a:spcBef>
              <a:spcAft>
                <a:spcPts val="0"/>
              </a:spcAft>
              <a:buSzPct val="100000"/>
              <a:buFont typeface="Wingdings" panose="05000000000000000000" pitchFamily="2" charset="2"/>
              <a:buChar char="Ø"/>
              <a:defRPr/>
            </a:pPr>
            <a:r>
              <a:rPr lang="en-US" dirty="0" smtClean="0">
                <a:ea typeface="ＭＳ Ｐゴシック" pitchFamily="34" charset="-128"/>
              </a:rPr>
              <a:t>Pants </a:t>
            </a:r>
            <a:r>
              <a:rPr lang="en-US" dirty="0" smtClean="0">
                <a:ea typeface="ＭＳ Ｐゴシック" pitchFamily="34" charset="-128"/>
              </a:rPr>
              <a:t>– Must </a:t>
            </a:r>
            <a:r>
              <a:rPr lang="en-US" dirty="0">
                <a:ea typeface="ＭＳ Ｐゴシック" pitchFamily="34" charset="-128"/>
              </a:rPr>
              <a:t>be worn high enough to </a:t>
            </a:r>
            <a:r>
              <a:rPr lang="en-US" u="sng" dirty="0">
                <a:ea typeface="ＭＳ Ｐゴシック" pitchFamily="34" charset="-128"/>
              </a:rPr>
              <a:t>not</a:t>
            </a:r>
            <a:r>
              <a:rPr lang="en-US" dirty="0">
                <a:ea typeface="ＭＳ Ｐゴシック" pitchFamily="34" charset="-128"/>
              </a:rPr>
              <a:t> expose buttocks and/or </a:t>
            </a:r>
            <a:r>
              <a:rPr lang="en-US" dirty="0" smtClean="0">
                <a:ea typeface="ＭＳ Ｐゴシック" pitchFamily="34" charset="-128"/>
              </a:rPr>
              <a:t>midriff.  </a:t>
            </a:r>
            <a:endParaRPr lang="en-US" dirty="0" smtClean="0">
              <a:ea typeface="ＭＳ Ｐゴシック" pitchFamily="34" charset="-128"/>
            </a:endParaRPr>
          </a:p>
          <a:p>
            <a:pPr marL="0" indent="0">
              <a:spcBef>
                <a:spcPts val="0"/>
              </a:spcBef>
              <a:spcAft>
                <a:spcPts val="0"/>
              </a:spcAft>
              <a:buSzPct val="100000"/>
              <a:buNone/>
            </a:pPr>
            <a:endParaRPr lang="en-US" altLang="en-US" sz="1600" dirty="0">
              <a:ea typeface="ＭＳ Ｐゴシック" panose="020B0600070205080204" pitchFamily="34" charset="-128"/>
            </a:endParaRPr>
          </a:p>
          <a:p>
            <a:pPr>
              <a:spcBef>
                <a:spcPts val="0"/>
              </a:spcBef>
              <a:spcAft>
                <a:spcPts val="0"/>
              </a:spcAft>
              <a:buSzPct val="100000"/>
            </a:pPr>
            <a:r>
              <a:rPr lang="en-US" altLang="en-US" sz="1600" dirty="0">
                <a:ea typeface="ＭＳ Ｐゴシック" panose="020B0600070205080204" pitchFamily="34" charset="-128"/>
              </a:rPr>
              <a:t>Women will want to avoid </a:t>
            </a:r>
            <a:r>
              <a:rPr lang="en-US" altLang="en-US" sz="1600" dirty="0" smtClean="0">
                <a:ea typeface="ＭＳ Ｐゴシック" panose="020B0600070205080204" pitchFamily="34" charset="-128"/>
              </a:rPr>
              <a:t>stiletto heels</a:t>
            </a:r>
            <a:r>
              <a:rPr lang="en-US" altLang="en-US" sz="1600" dirty="0">
                <a:ea typeface="ＭＳ Ｐゴシック" panose="020B0600070205080204" pitchFamily="34" charset="-128"/>
              </a:rPr>
              <a:t>, short skirts, low-cut </a:t>
            </a:r>
            <a:r>
              <a:rPr lang="en-US" altLang="en-US" sz="1600" dirty="0" smtClean="0">
                <a:ea typeface="ＭＳ Ｐゴシック" panose="020B0600070205080204" pitchFamily="34" charset="-128"/>
              </a:rPr>
              <a:t>tops, </a:t>
            </a:r>
            <a:r>
              <a:rPr lang="en-US" altLang="en-US" sz="1600" dirty="0">
                <a:ea typeface="ＭＳ Ｐゴシック" panose="020B0600070205080204" pitchFamily="34" charset="-128"/>
              </a:rPr>
              <a:t>and severely tight attire. Professional-looking </a:t>
            </a:r>
            <a:r>
              <a:rPr lang="en-US" altLang="en-US" sz="1600" dirty="0" smtClean="0">
                <a:ea typeface="ＭＳ Ｐゴシック" panose="020B0600070205080204" pitchFamily="34" charset="-128"/>
              </a:rPr>
              <a:t>pantsuits and dress </a:t>
            </a:r>
            <a:r>
              <a:rPr lang="en-US" altLang="en-US" sz="1600" dirty="0" smtClean="0">
                <a:ea typeface="ＭＳ Ｐゴシック" panose="020B0600070205080204" pitchFamily="34" charset="-128"/>
              </a:rPr>
              <a:t>pants/top </a:t>
            </a:r>
            <a:r>
              <a:rPr lang="en-US" altLang="en-US" sz="1600" dirty="0">
                <a:ea typeface="ＭＳ Ｐゴシック" panose="020B0600070205080204" pitchFamily="34" charset="-128"/>
              </a:rPr>
              <a:t>are usually appropriate. </a:t>
            </a:r>
            <a:endParaRPr lang="en-US" altLang="en-US" sz="1600" dirty="0" smtClean="0">
              <a:ea typeface="ＭＳ Ｐゴシック" panose="020B0600070205080204" pitchFamily="34" charset="-128"/>
            </a:endParaRPr>
          </a:p>
          <a:p>
            <a:pPr lvl="1">
              <a:spcBef>
                <a:spcPts val="0"/>
              </a:spcBef>
              <a:spcAft>
                <a:spcPts val="0"/>
              </a:spcAft>
              <a:buSzPct val="100000"/>
              <a:buFont typeface="Wingdings" panose="05000000000000000000" pitchFamily="2" charset="2"/>
              <a:buChar char="Ø"/>
            </a:pPr>
            <a:r>
              <a:rPr lang="en-US" altLang="en-US" dirty="0" smtClean="0">
                <a:ea typeface="ＭＳ Ｐゴシック" panose="020B0600070205080204" pitchFamily="34" charset="-128"/>
              </a:rPr>
              <a:t>Conduct the “lean test” (dress in outfit, lean over, and check view from front AND back). If you can see down your shirt, up your skirt, or any other wardrobe impropriety – so can your students! </a:t>
            </a:r>
          </a:p>
          <a:p>
            <a:pPr marL="324000" lvl="1" indent="0">
              <a:spcBef>
                <a:spcPts val="0"/>
              </a:spcBef>
              <a:spcAft>
                <a:spcPts val="0"/>
              </a:spcAft>
              <a:buSzPct val="100000"/>
              <a:buNone/>
            </a:pPr>
            <a:endParaRPr lang="en-US" altLang="en-US" dirty="0">
              <a:ea typeface="ＭＳ Ｐゴシック" panose="020B0600070205080204" pitchFamily="34" charset="-128"/>
            </a:endParaRPr>
          </a:p>
          <a:p>
            <a:pPr>
              <a:spcBef>
                <a:spcPts val="0"/>
              </a:spcBef>
              <a:spcAft>
                <a:spcPts val="0"/>
              </a:spcAft>
              <a:buSzPct val="100000"/>
            </a:pPr>
            <a:r>
              <a:rPr lang="en-US" altLang="en-US" sz="1600" dirty="0">
                <a:ea typeface="ＭＳ Ｐゴシック" panose="020B0600070205080204" pitchFamily="34" charset="-128"/>
              </a:rPr>
              <a:t>Men may want to wear khaki or dress pants, a button-down or polo shirt, and comfortable shoes. </a:t>
            </a:r>
            <a:endParaRPr lang="en-US" altLang="en-US" sz="1600" dirty="0" smtClean="0">
              <a:ea typeface="ＭＳ Ｐゴシック" panose="020B0600070205080204" pitchFamily="34" charset="-128"/>
            </a:endParaRPr>
          </a:p>
          <a:p>
            <a:pPr eaLnBrk="1" hangingPunct="1">
              <a:spcBef>
                <a:spcPts val="0"/>
              </a:spcBef>
              <a:spcAft>
                <a:spcPts val="0"/>
              </a:spcAft>
              <a:buFontTx/>
              <a:buNone/>
            </a:pPr>
            <a:r>
              <a:rPr lang="en-US" altLang="en-US" sz="1400" dirty="0" smtClean="0">
                <a:ea typeface="ＭＳ Ｐゴシック" panose="020B0600070205080204" pitchFamily="34" charset="-128"/>
              </a:rPr>
              <a:t/>
            </a:r>
            <a:br>
              <a:rPr lang="en-US" altLang="en-US" sz="1400" dirty="0" smtClean="0">
                <a:ea typeface="ＭＳ Ｐゴシック" panose="020B0600070205080204" pitchFamily="34" charset="-128"/>
              </a:rPr>
            </a:br>
            <a:r>
              <a:rPr lang="en-US" altLang="en-US" sz="1400" dirty="0" smtClean="0">
                <a:ea typeface="ＭＳ Ｐゴシック" panose="020B0600070205080204" pitchFamily="34" charset="-128"/>
              </a:rPr>
              <a:t/>
            </a:r>
            <a:br>
              <a:rPr lang="en-US" altLang="en-US" sz="1400" dirty="0" smtClean="0">
                <a:ea typeface="ＭＳ Ｐゴシック" panose="020B0600070205080204" pitchFamily="34" charset="-128"/>
              </a:rPr>
            </a:br>
            <a:endParaRPr lang="en-US" altLang="en-US" sz="1400"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715962"/>
          </a:xfrm>
        </p:spPr>
        <p:txBody>
          <a:bodyPr>
            <a:normAutofit fontScale="90000"/>
          </a:bodyPr>
          <a:lstStyle/>
          <a:p>
            <a:pPr eaLnBrk="1" fontAlgn="auto" hangingPunct="1">
              <a:spcAft>
                <a:spcPts val="0"/>
              </a:spcAft>
              <a:defRPr/>
            </a:pPr>
            <a:r>
              <a:rPr lang="en-US" smtClean="0">
                <a:solidFill>
                  <a:schemeClr val="tx2">
                    <a:satMod val="200000"/>
                  </a:schemeClr>
                </a:solidFill>
                <a:ea typeface="ＭＳ Ｐゴシック" pitchFamily="34" charset="-128"/>
              </a:rPr>
              <a:t/>
            </a:r>
            <a:br>
              <a:rPr lang="en-US" smtClean="0">
                <a:solidFill>
                  <a:schemeClr val="tx2">
                    <a:satMod val="200000"/>
                  </a:schemeClr>
                </a:solidFill>
                <a:ea typeface="ＭＳ Ｐゴシック" pitchFamily="34" charset="-128"/>
              </a:rPr>
            </a:br>
            <a:r>
              <a:rPr lang="en-US" smtClean="0">
                <a:solidFill>
                  <a:schemeClr val="tx2">
                    <a:satMod val="200000"/>
                  </a:schemeClr>
                </a:solidFill>
                <a:ea typeface="ＭＳ Ｐゴシック" pitchFamily="34" charset="-128"/>
              </a:rPr>
              <a:t/>
            </a:r>
            <a:br>
              <a:rPr lang="en-US" smtClean="0">
                <a:solidFill>
                  <a:schemeClr val="tx2">
                    <a:satMod val="200000"/>
                  </a:schemeClr>
                </a:solidFill>
                <a:ea typeface="ＭＳ Ｐゴシック" pitchFamily="34" charset="-128"/>
              </a:rPr>
            </a:br>
            <a:endParaRPr lang="en-US" smtClean="0">
              <a:solidFill>
                <a:schemeClr val="tx2">
                  <a:satMod val="200000"/>
                </a:schemeClr>
              </a:solidFill>
              <a:ea typeface="ＭＳ Ｐゴシック" pitchFamily="34" charset="-128"/>
            </a:endParaRPr>
          </a:p>
        </p:txBody>
      </p:sp>
      <p:sp>
        <p:nvSpPr>
          <p:cNvPr id="15363" name="Rectangle 3"/>
          <p:cNvSpPr>
            <a:spLocks noGrp="1" noChangeArrowheads="1"/>
          </p:cNvSpPr>
          <p:nvPr>
            <p:ph idx="1"/>
          </p:nvPr>
        </p:nvSpPr>
        <p:spPr>
          <a:xfrm>
            <a:off x="522383" y="3505200"/>
            <a:ext cx="8229600" cy="4525963"/>
          </a:xfrm>
        </p:spPr>
        <p:txBody>
          <a:bodyPr>
            <a:noAutofit/>
          </a:bodyPr>
          <a:lstStyle/>
          <a:p>
            <a:pPr eaLnBrk="1" hangingPunct="1">
              <a:spcBef>
                <a:spcPts val="0"/>
              </a:spcBef>
              <a:spcAft>
                <a:spcPts val="0"/>
              </a:spcAft>
            </a:pPr>
            <a:r>
              <a:rPr lang="en-US" altLang="en-US" b="1" dirty="0" smtClean="0">
                <a:ea typeface="ＭＳ Ｐゴシック" panose="020B0600070205080204" pitchFamily="34" charset="-128"/>
              </a:rPr>
              <a:t>Rule #1</a:t>
            </a:r>
            <a:r>
              <a:rPr lang="en-US" altLang="en-US" dirty="0" smtClean="0">
                <a:ea typeface="ＭＳ Ｐゴシック" panose="020B0600070205080204" pitchFamily="34" charset="-128"/>
              </a:rPr>
              <a:t>.  You are to be attentive and present for the benefit of all students in the classroom. </a:t>
            </a:r>
          </a:p>
          <a:p>
            <a:pPr marL="1000900" lvl="5" indent="-342900">
              <a:spcBef>
                <a:spcPts val="0"/>
              </a:spcBef>
              <a:spcAft>
                <a:spcPts val="0"/>
              </a:spcAft>
              <a:buClr>
                <a:schemeClr val="accent3"/>
              </a:buClr>
              <a:buFont typeface="Wingdings" panose="05000000000000000000" pitchFamily="2" charset="2"/>
              <a:buChar char="Ø"/>
              <a:defRPr/>
            </a:pPr>
            <a:r>
              <a:rPr lang="en-US" sz="1800" dirty="0">
                <a:ea typeface="ＭＳ Ｐゴシック" pitchFamily="34" charset="-128"/>
              </a:rPr>
              <a:t>Do not read the newspaper, play games on cell </a:t>
            </a:r>
            <a:r>
              <a:rPr lang="en-US" sz="1800" dirty="0" smtClean="0">
                <a:ea typeface="ＭＳ Ｐゴシック" pitchFamily="34" charset="-128"/>
              </a:rPr>
              <a:t>phone, </a:t>
            </a:r>
            <a:r>
              <a:rPr lang="en-US" sz="1800" dirty="0">
                <a:ea typeface="ＭＳ Ｐゴシック" pitchFamily="34" charset="-128"/>
              </a:rPr>
              <a:t>or work on </a:t>
            </a:r>
            <a:r>
              <a:rPr lang="en-US" sz="1800" dirty="0" smtClean="0">
                <a:ea typeface="ＭＳ Ｐゴシック" pitchFamily="34" charset="-128"/>
              </a:rPr>
              <a:t>your own homework though you may take notes as needed. </a:t>
            </a:r>
          </a:p>
          <a:p>
            <a:pPr marL="1000900" lvl="5" indent="-342900">
              <a:spcBef>
                <a:spcPts val="0"/>
              </a:spcBef>
              <a:spcAft>
                <a:spcPts val="0"/>
              </a:spcAft>
              <a:buClr>
                <a:schemeClr val="accent3"/>
              </a:buClr>
              <a:buFont typeface="Wingdings" panose="05000000000000000000" pitchFamily="2" charset="2"/>
              <a:buChar char="Ø"/>
              <a:defRPr/>
            </a:pPr>
            <a:r>
              <a:rPr lang="en-US" sz="1800" dirty="0" smtClean="0">
                <a:ea typeface="ＭＳ Ｐゴシック" pitchFamily="34" charset="-128"/>
              </a:rPr>
              <a:t>Do </a:t>
            </a:r>
            <a:r>
              <a:rPr lang="en-US" sz="1800" dirty="0">
                <a:ea typeface="ＭＳ Ｐゴシック" pitchFamily="34" charset="-128"/>
              </a:rPr>
              <a:t>not walk out of the classroom. </a:t>
            </a:r>
          </a:p>
          <a:p>
            <a:pPr marL="1000900" lvl="5" indent="-342900">
              <a:spcBef>
                <a:spcPts val="0"/>
              </a:spcBef>
              <a:spcAft>
                <a:spcPts val="0"/>
              </a:spcAft>
              <a:buClr>
                <a:schemeClr val="accent3"/>
              </a:buClr>
              <a:buFont typeface="Wingdings" panose="05000000000000000000" pitchFamily="2" charset="2"/>
              <a:buChar char="Ø"/>
              <a:defRPr/>
            </a:pPr>
            <a:r>
              <a:rPr lang="en-US" sz="1800" dirty="0">
                <a:ea typeface="ＭＳ Ｐゴシック" pitchFamily="34" charset="-128"/>
              </a:rPr>
              <a:t>Keep cell phone off or silenced and stored for entirety of classroom experience.</a:t>
            </a:r>
          </a:p>
          <a:p>
            <a:pPr marL="658000" lvl="5" indent="0">
              <a:spcBef>
                <a:spcPts val="0"/>
              </a:spcBef>
              <a:spcAft>
                <a:spcPts val="0"/>
              </a:spcAft>
              <a:buClr>
                <a:schemeClr val="accent3"/>
              </a:buClr>
              <a:buNone/>
              <a:defRPr/>
            </a:pPr>
            <a:endParaRPr lang="en-US" sz="1800" dirty="0">
              <a:ea typeface="ＭＳ Ｐゴシック" pitchFamily="34" charset="-128"/>
            </a:endParaRPr>
          </a:p>
          <a:p>
            <a:pPr>
              <a:spcBef>
                <a:spcPts val="0"/>
              </a:spcBef>
              <a:spcAft>
                <a:spcPts val="0"/>
              </a:spcAft>
            </a:pPr>
            <a:r>
              <a:rPr lang="en-US" altLang="en-US" b="1" dirty="0">
                <a:ea typeface="ＭＳ Ｐゴシック" panose="020B0600070205080204" pitchFamily="34" charset="-128"/>
              </a:rPr>
              <a:t>Rule #2. </a:t>
            </a:r>
            <a:r>
              <a:rPr lang="en-US" altLang="en-US" dirty="0" smtClean="0">
                <a:ea typeface="ＭＳ Ｐゴシック" panose="020B0600070205080204" pitchFamily="34" charset="-128"/>
              </a:rPr>
              <a:t>Never </a:t>
            </a:r>
            <a:r>
              <a:rPr lang="en-US" altLang="en-US" dirty="0">
                <a:ea typeface="ＭＳ Ｐゴシック" panose="020B0600070205080204" pitchFamily="34" charset="-128"/>
              </a:rPr>
              <a:t>use the Internet at school to surf </a:t>
            </a:r>
            <a:r>
              <a:rPr lang="en-US" altLang="en-US" dirty="0" smtClean="0">
                <a:ea typeface="ＭＳ Ｐゴシック" panose="020B0600070205080204" pitchFamily="34" charset="-128"/>
              </a:rPr>
              <a:t>inappropriate </a:t>
            </a:r>
            <a:r>
              <a:rPr lang="en-US" altLang="en-US" dirty="0">
                <a:ea typeface="ＭＳ Ｐゴシック" panose="020B0600070205080204" pitchFamily="34" charset="-128"/>
              </a:rPr>
              <a:t>web sites! </a:t>
            </a:r>
            <a:endParaRPr lang="en-US" altLang="en-US" dirty="0" smtClean="0">
              <a:ea typeface="ＭＳ Ｐゴシック" panose="020B0600070205080204" pitchFamily="34" charset="-128"/>
            </a:endParaRPr>
          </a:p>
          <a:p>
            <a:pPr lvl="2">
              <a:spcBef>
                <a:spcPts val="0"/>
              </a:spcBef>
              <a:spcAft>
                <a:spcPts val="0"/>
              </a:spcAft>
              <a:buFont typeface="Wingdings" panose="05000000000000000000" pitchFamily="2" charset="2"/>
              <a:buChar char="Ø"/>
            </a:pPr>
            <a:r>
              <a:rPr lang="en-US" altLang="en-US" sz="1800" dirty="0" smtClean="0">
                <a:ea typeface="ＭＳ Ｐゴシック" panose="020B0600070205080204" pitchFamily="34" charset="-128"/>
              </a:rPr>
              <a:t>This </a:t>
            </a:r>
            <a:r>
              <a:rPr lang="en-US" altLang="en-US" sz="1800" dirty="0">
                <a:ea typeface="ＭＳ Ｐゴシック" panose="020B0600070205080204" pitchFamily="34" charset="-128"/>
              </a:rPr>
              <a:t>may sound obvious, </a:t>
            </a:r>
            <a:r>
              <a:rPr lang="en-US" altLang="en-US" sz="1800" dirty="0" smtClean="0">
                <a:ea typeface="ＭＳ Ｐゴシック" panose="020B0600070205080204" pitchFamily="34" charset="-128"/>
              </a:rPr>
              <a:t>but </a:t>
            </a:r>
            <a:r>
              <a:rPr lang="en-US" altLang="en-US" sz="1800" dirty="0">
                <a:ea typeface="ＭＳ Ｐゴシック" panose="020B0600070205080204" pitchFamily="34" charset="-128"/>
              </a:rPr>
              <a:t>it happens. </a:t>
            </a:r>
            <a:endParaRPr lang="en-US" altLang="en-US" sz="1800" dirty="0" smtClean="0">
              <a:ea typeface="ＭＳ Ｐゴシック" panose="020B0600070205080204" pitchFamily="34" charset="-128"/>
            </a:endParaRPr>
          </a:p>
          <a:p>
            <a:pPr marL="630000" lvl="2" indent="0">
              <a:spcBef>
                <a:spcPts val="0"/>
              </a:spcBef>
              <a:spcAft>
                <a:spcPts val="0"/>
              </a:spcAft>
              <a:buNone/>
            </a:pPr>
            <a:endParaRPr lang="en-US" altLang="en-US" sz="1800" dirty="0">
              <a:ea typeface="ＭＳ Ｐゴシック" panose="020B0600070205080204" pitchFamily="34" charset="-128"/>
            </a:endParaRPr>
          </a:p>
          <a:p>
            <a:pPr>
              <a:spcBef>
                <a:spcPts val="0"/>
              </a:spcBef>
              <a:spcAft>
                <a:spcPts val="0"/>
              </a:spcAft>
              <a:buSzPct val="110000"/>
            </a:pPr>
            <a:r>
              <a:rPr lang="en-US" altLang="en-US" b="1" dirty="0">
                <a:ea typeface="ＭＳ Ｐゴシック" panose="020B0600070205080204" pitchFamily="34" charset="-128"/>
              </a:rPr>
              <a:t>Rule #</a:t>
            </a:r>
            <a:r>
              <a:rPr lang="en-US" altLang="en-US" b="1" dirty="0" smtClean="0">
                <a:ea typeface="ＭＳ Ｐゴシック" panose="020B0600070205080204" pitchFamily="34" charset="-128"/>
              </a:rPr>
              <a:t>3</a:t>
            </a:r>
            <a:r>
              <a:rPr lang="en-US" altLang="en-US" dirty="0" smtClean="0">
                <a:ea typeface="ＭＳ Ｐゴシック" panose="020B0600070205080204" pitchFamily="34" charset="-128"/>
              </a:rPr>
              <a:t>. Do </a:t>
            </a:r>
            <a:r>
              <a:rPr lang="en-US" altLang="en-US" dirty="0">
                <a:ea typeface="ＭＳ Ｐゴシック" panose="020B0600070205080204" pitchFamily="34" charset="-128"/>
              </a:rPr>
              <a:t>not gossip about classes or students. </a:t>
            </a:r>
            <a:endParaRPr lang="en-US" altLang="en-US" dirty="0" smtClean="0">
              <a:ea typeface="ＭＳ Ｐゴシック" panose="020B0600070205080204" pitchFamily="34" charset="-128"/>
            </a:endParaRPr>
          </a:p>
          <a:p>
            <a:pPr lvl="2">
              <a:spcBef>
                <a:spcPts val="0"/>
              </a:spcBef>
              <a:spcAft>
                <a:spcPts val="0"/>
              </a:spcAft>
              <a:buSzPct val="110000"/>
              <a:buFont typeface="Wingdings" panose="05000000000000000000" pitchFamily="2" charset="2"/>
              <a:buChar char="Ø"/>
            </a:pPr>
            <a:r>
              <a:rPr lang="en-US" altLang="en-US" sz="1800" dirty="0" smtClean="0">
                <a:ea typeface="ＭＳ Ｐゴシック" panose="020B0600070205080204" pitchFamily="34" charset="-128"/>
              </a:rPr>
              <a:t>This </a:t>
            </a:r>
            <a:r>
              <a:rPr lang="en-US" altLang="en-US" sz="1800" dirty="0">
                <a:ea typeface="ＭＳ Ｐゴシック" panose="020B0600070205080204" pitchFamily="34" charset="-128"/>
              </a:rPr>
              <a:t>rule applies whether you are in the teachers' lounge at school or anywhere else. It is all right to ask advice about how to deal with certain students or classes, but don't let the conversation develop into one of complaining, </a:t>
            </a:r>
            <a:r>
              <a:rPr lang="en-US" altLang="en-US" sz="1800" dirty="0" smtClean="0">
                <a:ea typeface="ＭＳ Ｐゴシック" panose="020B0600070205080204" pitchFamily="34" charset="-128"/>
              </a:rPr>
              <a:t>ridiculing, or gossiping about </a:t>
            </a:r>
            <a:r>
              <a:rPr lang="en-US" altLang="en-US" sz="1800" dirty="0">
                <a:ea typeface="ＭＳ Ｐゴシック" panose="020B0600070205080204" pitchFamily="34" charset="-128"/>
              </a:rPr>
              <a:t>students or staff. </a:t>
            </a:r>
          </a:p>
          <a:p>
            <a:pPr lvl="2">
              <a:buFont typeface="Wingdings" panose="05000000000000000000" pitchFamily="2" charset="2"/>
              <a:buChar char="Ø"/>
            </a:pPr>
            <a:endParaRPr lang="en-US" altLang="en-US" sz="1800" dirty="0" smtClean="0">
              <a:ea typeface="ＭＳ Ｐゴシック" panose="020B0600070205080204" pitchFamily="34" charset="-128"/>
            </a:endParaRPr>
          </a:p>
          <a:p>
            <a:pPr lvl="2">
              <a:buFont typeface="Wingdings" panose="05000000000000000000" pitchFamily="2" charset="2"/>
              <a:buChar char="Ø"/>
            </a:pPr>
            <a:endParaRPr lang="en-US" altLang="en-US" sz="1800" dirty="0">
              <a:ea typeface="ＭＳ Ｐゴシック" panose="020B0600070205080204" pitchFamily="34" charset="-128"/>
            </a:endParaRPr>
          </a:p>
          <a:p>
            <a:pPr lvl="2">
              <a:buFont typeface="Wingdings" panose="05000000000000000000" pitchFamily="2" charset="2"/>
              <a:buChar char="Ø"/>
            </a:pPr>
            <a:endParaRPr lang="en-US" altLang="en-US" sz="1800" dirty="0">
              <a:ea typeface="ＭＳ Ｐゴシック" panose="020B0600070205080204" pitchFamily="34" charset="-128"/>
            </a:endParaRPr>
          </a:p>
          <a:p>
            <a:pPr marL="0" indent="-936000">
              <a:spcBef>
                <a:spcPts val="0"/>
              </a:spcBef>
              <a:spcAft>
                <a:spcPts val="0"/>
              </a:spcAft>
              <a:buClr>
                <a:schemeClr val="accent3"/>
              </a:buClr>
              <a:buSzPct val="110000"/>
              <a:buFont typeface="Wingdings" panose="05000000000000000000" pitchFamily="2" charset="2"/>
              <a:buChar char="§"/>
              <a:defRPr/>
            </a:pPr>
            <a:endParaRPr lang="en-US" dirty="0" smtClean="0">
              <a:ea typeface="ＭＳ Ｐゴシック" pitchFamily="34" charset="-128"/>
            </a:endParaRPr>
          </a:p>
          <a:p>
            <a:pPr marL="1000900" lvl="5" indent="-342900">
              <a:spcBef>
                <a:spcPts val="0"/>
              </a:spcBef>
              <a:spcAft>
                <a:spcPts val="0"/>
              </a:spcAft>
              <a:buClr>
                <a:schemeClr val="accent3"/>
              </a:buClr>
              <a:buFont typeface="Wingdings" panose="05000000000000000000" pitchFamily="2" charset="2"/>
              <a:buChar char="Ø"/>
              <a:defRPr/>
            </a:pPr>
            <a:endParaRPr lang="en-US" sz="1800" dirty="0">
              <a:ea typeface="ＭＳ Ｐゴシック" pitchFamily="34" charset="-128"/>
            </a:endParaRPr>
          </a:p>
          <a:p>
            <a:pPr marL="1000900" lvl="5" indent="-342900">
              <a:spcBef>
                <a:spcPts val="0"/>
              </a:spcBef>
              <a:spcAft>
                <a:spcPts val="0"/>
              </a:spcAft>
              <a:buClr>
                <a:schemeClr val="accent3"/>
              </a:buClr>
              <a:buFont typeface="Wingdings" panose="05000000000000000000" pitchFamily="2" charset="2"/>
              <a:buChar char="Ø"/>
              <a:defRPr/>
            </a:pPr>
            <a:endParaRPr lang="en-US" sz="1800" dirty="0">
              <a:ea typeface="ＭＳ Ｐゴシック" pitchFamily="34" charset="-128"/>
            </a:endParaRPr>
          </a:p>
          <a:p>
            <a:pPr marL="0" lvl="1" indent="0">
              <a:spcBef>
                <a:spcPts val="0"/>
              </a:spcBef>
              <a:spcAft>
                <a:spcPts val="0"/>
              </a:spcAft>
              <a:buNone/>
            </a:pPr>
            <a:endParaRPr lang="en-US" altLang="en-US" sz="1800" dirty="0">
              <a:ea typeface="ＭＳ Ｐゴシック" panose="020B0600070205080204" pitchFamily="34" charset="-128"/>
            </a:endParaRPr>
          </a:p>
          <a:p>
            <a:pPr marL="0" lvl="3" indent="0">
              <a:spcBef>
                <a:spcPts val="0"/>
              </a:spcBef>
              <a:spcAft>
                <a:spcPts val="0"/>
              </a:spcAft>
              <a:buClr>
                <a:schemeClr val="accent3"/>
              </a:buClr>
              <a:buNone/>
              <a:defRPr/>
            </a:pPr>
            <a:r>
              <a:rPr lang="en-US" altLang="en-US" sz="1800" dirty="0" smtClean="0">
                <a:ea typeface="ＭＳ Ｐゴシック" panose="020B0600070205080204" pitchFamily="34" charset="-128"/>
              </a:rPr>
              <a:t/>
            </a:r>
            <a:br>
              <a:rPr lang="en-US" altLang="en-US" sz="1800" dirty="0" smtClean="0">
                <a:ea typeface="ＭＳ Ｐゴシック" panose="020B0600070205080204" pitchFamily="34" charset="-128"/>
              </a:rPr>
            </a:br>
            <a:endParaRPr lang="en-US" altLang="en-US" sz="1800" dirty="0" smtClean="0">
              <a:ea typeface="ＭＳ Ｐゴシック" panose="020B0600070205080204" pitchFamily="34" charset="-128"/>
            </a:endParaRPr>
          </a:p>
        </p:txBody>
      </p:sp>
      <p:sp>
        <p:nvSpPr>
          <p:cNvPr id="15364" name="Rectangle 4"/>
          <p:cNvSpPr>
            <a:spLocks noChangeArrowheads="1"/>
          </p:cNvSpPr>
          <p:nvPr/>
        </p:nvSpPr>
        <p:spPr bwMode="auto">
          <a:xfrm>
            <a:off x="533400" y="924580"/>
            <a:ext cx="6553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b="1" dirty="0" smtClean="0">
                <a:solidFill>
                  <a:schemeClr val="bg1"/>
                </a:solidFill>
                <a:latin typeface="+mj-lt"/>
              </a:rPr>
              <a:t>GENERAL RULES OF CONDUCT</a:t>
            </a:r>
            <a:endParaRPr lang="en-US" altLang="en-US" sz="2800" b="1" dirty="0">
              <a:solidFill>
                <a:schemeClr val="bg1"/>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2209800"/>
            <a:ext cx="8229600" cy="4525963"/>
          </a:xfrm>
        </p:spPr>
        <p:txBody>
          <a:bodyPr>
            <a:normAutofit/>
          </a:bodyPr>
          <a:lstStyle/>
          <a:p>
            <a:pPr eaLnBrk="1" hangingPunct="1"/>
            <a:r>
              <a:rPr lang="en-US" altLang="en-US" sz="1900" b="1" dirty="0" smtClean="0">
                <a:ea typeface="ＭＳ Ｐゴシック" panose="020B0600070205080204" pitchFamily="34" charset="-128"/>
              </a:rPr>
              <a:t>Rule #4.</a:t>
            </a:r>
            <a:r>
              <a:rPr lang="en-US" altLang="en-US" sz="1900" dirty="0" smtClean="0">
                <a:ea typeface="ＭＳ Ｐゴシック" panose="020B0600070205080204" pitchFamily="34" charset="-128"/>
              </a:rPr>
              <a:t> Keep your political, religious, and social beliefs to yourself.</a:t>
            </a:r>
            <a:endParaRPr lang="en-US" altLang="en-US" sz="1900" dirty="0">
              <a:ea typeface="ＭＳ Ｐゴシック" panose="020B0600070205080204" pitchFamily="34" charset="-128"/>
            </a:endParaRPr>
          </a:p>
          <a:p>
            <a:pPr lvl="1">
              <a:buFont typeface="Wingdings" panose="05000000000000000000" pitchFamily="2" charset="2"/>
              <a:buChar char="Ø"/>
            </a:pPr>
            <a:r>
              <a:rPr lang="en-US" altLang="en-US" sz="1900" dirty="0" smtClean="0">
                <a:ea typeface="ＭＳ Ｐゴシック" panose="020B0600070205080204" pitchFamily="34" charset="-128"/>
              </a:rPr>
              <a:t>You are there to observe, not to proclaim your opinions or convert students to your way of thinking. If you find yourself in a class where students ask about your beliefs, be respectful of their inquiries but state that you are there to observe only. </a:t>
            </a:r>
          </a:p>
          <a:p>
            <a:r>
              <a:rPr lang="en-US" altLang="en-US" sz="1900" b="1" dirty="0">
                <a:ea typeface="ＭＳ Ｐゴシック" panose="020B0600070205080204" pitchFamily="34" charset="-128"/>
              </a:rPr>
              <a:t>Rule #5.</a:t>
            </a:r>
            <a:r>
              <a:rPr lang="en-US" altLang="en-US" sz="1900" dirty="0">
                <a:ea typeface="ＭＳ Ｐゴシック" panose="020B0600070205080204" pitchFamily="34" charset="-128"/>
              </a:rPr>
              <a:t> Be friendly, positive and enthusiastic. </a:t>
            </a:r>
            <a:endParaRPr lang="en-US" altLang="en-US" sz="1900" dirty="0" smtClean="0">
              <a:ea typeface="ＭＳ Ｐゴシック" panose="020B0600070205080204" pitchFamily="34" charset="-128"/>
            </a:endParaRPr>
          </a:p>
          <a:p>
            <a:pPr lvl="1">
              <a:buFont typeface="Wingdings" panose="05000000000000000000" pitchFamily="2" charset="2"/>
              <a:buChar char="Ø"/>
            </a:pPr>
            <a:r>
              <a:rPr lang="en-US" altLang="en-US" sz="1900" dirty="0" smtClean="0">
                <a:ea typeface="ＭＳ Ｐゴシック" panose="020B0600070205080204" pitchFamily="34" charset="-128"/>
              </a:rPr>
              <a:t>Although </a:t>
            </a:r>
            <a:r>
              <a:rPr lang="en-US" altLang="en-US" sz="1900" dirty="0">
                <a:ea typeface="ＭＳ Ｐゴシック" panose="020B0600070205080204" pitchFamily="34" charset="-128"/>
              </a:rPr>
              <a:t>you are not there to become friends with </a:t>
            </a:r>
            <a:r>
              <a:rPr lang="en-US" altLang="en-US" sz="1900" dirty="0" smtClean="0">
                <a:ea typeface="ＭＳ Ｐゴシック" panose="020B0600070205080204" pitchFamily="34" charset="-128"/>
              </a:rPr>
              <a:t>students and you will not be directly interacting with students, </a:t>
            </a:r>
            <a:r>
              <a:rPr lang="en-US" altLang="en-US" sz="1900" dirty="0">
                <a:ea typeface="ＭＳ Ｐゴシック" panose="020B0600070205080204" pitchFamily="34" charset="-128"/>
              </a:rPr>
              <a:t>you do need to be pleasant with </a:t>
            </a:r>
            <a:r>
              <a:rPr lang="en-US" altLang="en-US" sz="1900" dirty="0" smtClean="0">
                <a:ea typeface="ＭＳ Ｐゴシック" panose="020B0600070205080204" pitchFamily="34" charset="-128"/>
              </a:rPr>
              <a:t>them. Children </a:t>
            </a:r>
            <a:r>
              <a:rPr lang="en-US" altLang="en-US" sz="1900" dirty="0">
                <a:ea typeface="ＭＳ Ｐゴシック" panose="020B0600070205080204" pitchFamily="34" charset="-128"/>
              </a:rPr>
              <a:t>are very quick to pick up on your overall attitude, and you want them to be at least cooperative if not deeply engaged. </a:t>
            </a:r>
          </a:p>
          <a:p>
            <a:pPr lvl="1"/>
            <a:endParaRPr lang="en-US" altLang="en-US" sz="2600" dirty="0" smtClean="0">
              <a:ea typeface="ＭＳ Ｐゴシック" panose="020B0600070205080204" pitchFamily="34" charset="-128"/>
            </a:endParaRPr>
          </a:p>
        </p:txBody>
      </p:sp>
      <p:sp>
        <p:nvSpPr>
          <p:cNvPr id="2" name="Rectangle 1"/>
          <p:cNvSpPr/>
          <p:nvPr/>
        </p:nvSpPr>
        <p:spPr>
          <a:xfrm>
            <a:off x="533400" y="990600"/>
            <a:ext cx="6400800" cy="523220"/>
          </a:xfrm>
          <a:prstGeom prst="rect">
            <a:avLst/>
          </a:prstGeom>
        </p:spPr>
        <p:txBody>
          <a:bodyPr wrap="square">
            <a:spAutoFit/>
          </a:bodyPr>
          <a:lstStyle/>
          <a:p>
            <a:pPr eaLnBrk="1" hangingPunct="1"/>
            <a:r>
              <a:rPr lang="en-US" altLang="en-US" sz="2800" b="1" dirty="0">
                <a:solidFill>
                  <a:schemeClr val="bg1"/>
                </a:solidFill>
                <a:latin typeface="+mj-lt"/>
              </a:rPr>
              <a:t>GENERAL RULES OF CONDUCT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6400800" cy="1143000"/>
          </a:xfrm>
        </p:spPr>
        <p:txBody>
          <a:bodyPr/>
          <a:lstStyle/>
          <a:p>
            <a:pPr eaLnBrk="1" fontAlgn="auto" hangingPunct="1">
              <a:spcAft>
                <a:spcPts val="0"/>
              </a:spcAft>
              <a:defRPr/>
            </a:pPr>
            <a:r>
              <a:rPr lang="en-US" b="1" dirty="0" smtClean="0">
                <a:ea typeface="ＭＳ Ｐゴシック" pitchFamily="34" charset="-128"/>
              </a:rPr>
              <a:t>expectations</a:t>
            </a:r>
          </a:p>
        </p:txBody>
      </p:sp>
      <p:sp>
        <p:nvSpPr>
          <p:cNvPr id="17411" name="Rectangle 3"/>
          <p:cNvSpPr>
            <a:spLocks noGrp="1" noChangeArrowheads="1"/>
          </p:cNvSpPr>
          <p:nvPr>
            <p:ph idx="1"/>
          </p:nvPr>
        </p:nvSpPr>
        <p:spPr>
          <a:xfrm>
            <a:off x="457200" y="2154849"/>
            <a:ext cx="8534400" cy="4678363"/>
          </a:xfrm>
        </p:spPr>
        <p:txBody>
          <a:bodyPr>
            <a:normAutofit/>
          </a:bodyPr>
          <a:lstStyle/>
          <a:p>
            <a:pPr marL="411480" eaLnBrk="1" fontAlgn="auto" hangingPunct="1">
              <a:spcAft>
                <a:spcPts val="0"/>
              </a:spcAft>
              <a:buFont typeface="Wingdings"/>
              <a:buChar char=""/>
              <a:defRPr/>
            </a:pPr>
            <a:r>
              <a:rPr lang="en-US" sz="2000" dirty="0" smtClean="0">
                <a:ea typeface="ＭＳ Ｐゴシック" pitchFamily="34" charset="-128"/>
              </a:rPr>
              <a:t>You </a:t>
            </a:r>
            <a:r>
              <a:rPr lang="en-US" sz="2000" dirty="0" smtClean="0">
                <a:ea typeface="ＭＳ Ｐゴシック" pitchFamily="34" charset="-128"/>
              </a:rPr>
              <a:t>will dress appropriately. </a:t>
            </a:r>
          </a:p>
          <a:p>
            <a:pPr marL="411480" eaLnBrk="1" fontAlgn="auto" hangingPunct="1">
              <a:spcAft>
                <a:spcPts val="0"/>
              </a:spcAft>
              <a:buFont typeface="Wingdings"/>
              <a:buChar char=""/>
              <a:defRPr/>
            </a:pPr>
            <a:r>
              <a:rPr lang="en-US" sz="2000" dirty="0" smtClean="0">
                <a:ea typeface="ＭＳ Ｐゴシック" pitchFamily="34" charset="-128"/>
              </a:rPr>
              <a:t>You will arrive on time, which means at least fifteen minutes before you are scheduled to begin. You should check in with the principal or secretary and follow sign in procedures. </a:t>
            </a:r>
          </a:p>
          <a:p>
            <a:pPr marL="411480" eaLnBrk="1" fontAlgn="auto" hangingPunct="1">
              <a:spcAft>
                <a:spcPts val="0"/>
              </a:spcAft>
              <a:buFont typeface="Wingdings"/>
              <a:buChar char=""/>
              <a:defRPr/>
            </a:pPr>
            <a:r>
              <a:rPr lang="en-US" sz="2000" dirty="0" smtClean="0">
                <a:ea typeface="ＭＳ Ｐゴシック" pitchFamily="34" charset="-128"/>
              </a:rPr>
              <a:t>You will introduce yourself at the beginning of your hours, provide contact information (if necessary), and thank the teacher when your hours are finished. </a:t>
            </a:r>
          </a:p>
          <a:p>
            <a:pPr marL="411480" eaLnBrk="1" fontAlgn="auto" hangingPunct="1">
              <a:spcAft>
                <a:spcPts val="0"/>
              </a:spcAft>
              <a:buFont typeface="Wingdings"/>
              <a:buChar char=""/>
              <a:defRPr/>
            </a:pPr>
            <a:r>
              <a:rPr lang="en-US" sz="2000" dirty="0" smtClean="0">
                <a:ea typeface="ＭＳ Ｐゴシック" pitchFamily="34" charset="-128"/>
              </a:rPr>
              <a:t>While in the classroom:</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will silently observe without interrupting instructional momentum.</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may not interact with students.</a:t>
            </a:r>
          </a:p>
          <a:p>
            <a:pPr marL="411480">
              <a:spcAft>
                <a:spcPts val="0"/>
              </a:spcAft>
              <a:buFont typeface="Wingdings"/>
              <a:buChar char=""/>
              <a:defRPr/>
            </a:pPr>
            <a:r>
              <a:rPr lang="en-US" sz="2000" dirty="0" smtClean="0">
                <a:ea typeface="ＭＳ Ｐゴシック" pitchFamily="34" charset="-128"/>
              </a:rPr>
              <a:t>You will notify the school IN ADVANCE if you will not be able to show up for a scheduled observation.</a:t>
            </a:r>
          </a:p>
          <a:p>
            <a:pPr marL="68580" indent="0" eaLnBrk="1" fontAlgn="auto" hangingPunct="1">
              <a:spcAft>
                <a:spcPts val="0"/>
              </a:spcAft>
              <a:buFont typeface="Wingdings"/>
              <a:buNone/>
              <a:defRPr/>
            </a:pPr>
            <a:endParaRPr lang="en-US" sz="2000" dirty="0" smtClean="0">
              <a:ea typeface="ＭＳ Ｐゴシック"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223</TotalTime>
  <Words>860</Words>
  <Application>Microsoft Office PowerPoint</Application>
  <PresentationFormat>On-screen Show (4:3)</PresentationFormat>
  <Paragraphs>68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Gill Sans MT</vt:lpstr>
      <vt:lpstr>Wingdings</vt:lpstr>
      <vt:lpstr>Wingdings 2</vt:lpstr>
      <vt:lpstr>Dividend</vt:lpstr>
      <vt:lpstr>Professionalism in the Classroom </vt:lpstr>
      <vt:lpstr>Observation hours requirement</vt:lpstr>
      <vt:lpstr>Professionalism </vt:lpstr>
      <vt:lpstr>Dress/Attire</vt:lpstr>
      <vt:lpstr>Dress/ATTIRE</vt:lpstr>
      <vt:lpstr>  </vt:lpstr>
      <vt:lpstr>PowerPoint Presentation</vt:lpstr>
      <vt:lpstr>expectations</vt:lpstr>
    </vt:vector>
  </TitlesOfParts>
  <Company>Westwind Children's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Substitute Teacher Training</dc:title>
  <dc:creator>dslagle</dc:creator>
  <cp:lastModifiedBy>Rachel M. Malone</cp:lastModifiedBy>
  <cp:revision>27</cp:revision>
  <dcterms:created xsi:type="dcterms:W3CDTF">2009-02-02T23:51:13Z</dcterms:created>
  <dcterms:modified xsi:type="dcterms:W3CDTF">2015-09-28T18:45:24Z</dcterms:modified>
</cp:coreProperties>
</file>