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sldIdLst>
    <p:sldId id="256" r:id="rId2"/>
    <p:sldId id="257" r:id="rId3"/>
    <p:sldId id="264" r:id="rId4"/>
    <p:sldId id="258" r:id="rId5"/>
    <p:sldId id="335" r:id="rId6"/>
    <p:sldId id="345" r:id="rId7"/>
    <p:sldId id="337" r:id="rId8"/>
    <p:sldId id="339" r:id="rId9"/>
    <p:sldId id="340" r:id="rId10"/>
    <p:sldId id="289" r:id="rId11"/>
    <p:sldId id="260" r:id="rId12"/>
    <p:sldId id="331" r:id="rId13"/>
    <p:sldId id="330" r:id="rId14"/>
    <p:sldId id="261" r:id="rId15"/>
    <p:sldId id="283" r:id="rId16"/>
    <p:sldId id="348" r:id="rId17"/>
    <p:sldId id="347" r:id="rId18"/>
    <p:sldId id="312" r:id="rId19"/>
    <p:sldId id="298" r:id="rId20"/>
    <p:sldId id="273" r:id="rId21"/>
    <p:sldId id="285" r:id="rId22"/>
    <p:sldId id="316" r:id="rId23"/>
    <p:sldId id="292" r:id="rId24"/>
    <p:sldId id="296" r:id="rId25"/>
    <p:sldId id="282" r:id="rId26"/>
    <p:sldId id="268" r:id="rId27"/>
    <p:sldId id="280" r:id="rId28"/>
    <p:sldId id="307" r:id="rId29"/>
    <p:sldId id="308" r:id="rId30"/>
    <p:sldId id="270" r:id="rId31"/>
    <p:sldId id="317" r:id="rId32"/>
    <p:sldId id="322" r:id="rId33"/>
    <p:sldId id="323" r:id="rId34"/>
    <p:sldId id="324" r:id="rId35"/>
    <p:sldId id="344" r:id="rId36"/>
    <p:sldId id="34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22" autoAdjust="0"/>
  </p:normalViewPr>
  <p:slideViewPr>
    <p:cSldViewPr>
      <p:cViewPr varScale="1">
        <p:scale>
          <a:sx n="125" d="100"/>
          <a:sy n="125" d="100"/>
        </p:scale>
        <p:origin x="1258" y="91"/>
      </p:cViewPr>
      <p:guideLst>
        <p:guide orient="horz" pos="2160"/>
        <p:guide pos="2880"/>
      </p:guideLst>
    </p:cSldViewPr>
  </p:slideViewPr>
  <p:outlineViewPr>
    <p:cViewPr>
      <p:scale>
        <a:sx n="33" d="100"/>
        <a:sy n="33" d="100"/>
      </p:scale>
      <p:origin x="24" y="6162"/>
    </p:cViewPr>
  </p:outlineViewPr>
  <p:notesTextViewPr>
    <p:cViewPr>
      <p:scale>
        <a:sx n="1" d="1"/>
        <a:sy n="1" d="1"/>
      </p:scale>
      <p:origin x="0" y="0"/>
    </p:cViewPr>
  </p:notesTextViewPr>
  <p:sorterViewPr>
    <p:cViewPr>
      <p:scale>
        <a:sx n="100" d="100"/>
        <a:sy n="100" d="100"/>
      </p:scale>
      <p:origin x="0" y="88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955AF2-C879-4244-9F49-B12679F4506A}" type="datetimeFigureOut">
              <a:rPr lang="en-US" smtClean="0"/>
              <a:t>6/20/2024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311FBE-3FA7-4AEA-BDCB-E14A35A9BDE4}" type="slidenum">
              <a:rPr lang="en-US" smtClean="0"/>
              <a:t>‹#›</a:t>
            </a:fld>
            <a:endParaRPr lang="en-US"/>
          </a:p>
        </p:txBody>
      </p:sp>
    </p:spTree>
    <p:extLst>
      <p:ext uri="{BB962C8B-B14F-4D97-AF65-F5344CB8AC3E}">
        <p14:creationId xmlns:p14="http://schemas.microsoft.com/office/powerpoint/2010/main" val="674896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ems dates</a:t>
            </a:r>
          </a:p>
        </p:txBody>
      </p:sp>
      <p:sp>
        <p:nvSpPr>
          <p:cNvPr id="4" name="Slide Number Placeholder 3"/>
          <p:cNvSpPr>
            <a:spLocks noGrp="1"/>
          </p:cNvSpPr>
          <p:nvPr>
            <p:ph type="sldNum" sz="quarter" idx="10"/>
          </p:nvPr>
        </p:nvSpPr>
        <p:spPr/>
        <p:txBody>
          <a:bodyPr/>
          <a:lstStyle/>
          <a:p>
            <a:fld id="{86311FBE-3FA7-4AEA-BDCB-E14A35A9BDE4}" type="slidenum">
              <a:rPr lang="en-US" smtClean="0"/>
              <a:t>14</a:t>
            </a:fld>
            <a:endParaRPr lang="en-US"/>
          </a:p>
        </p:txBody>
      </p:sp>
    </p:spTree>
    <p:extLst>
      <p:ext uri="{BB962C8B-B14F-4D97-AF65-F5344CB8AC3E}">
        <p14:creationId xmlns:p14="http://schemas.microsoft.com/office/powerpoint/2010/main" val="188720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400" u="sng" dirty="0"/>
              <a:t>Put in form</a:t>
            </a:r>
          </a:p>
        </p:txBody>
      </p:sp>
      <p:sp>
        <p:nvSpPr>
          <p:cNvPr id="4" name="Slide Number Placeholder 3"/>
          <p:cNvSpPr>
            <a:spLocks noGrp="1"/>
          </p:cNvSpPr>
          <p:nvPr>
            <p:ph type="sldNum" sz="quarter" idx="10"/>
          </p:nvPr>
        </p:nvSpPr>
        <p:spPr/>
        <p:txBody>
          <a:bodyPr/>
          <a:lstStyle/>
          <a:p>
            <a:fld id="{86311FBE-3FA7-4AEA-BDCB-E14A35A9BDE4}" type="slidenum">
              <a:rPr lang="en-US" smtClean="0"/>
              <a:t>15</a:t>
            </a:fld>
            <a:endParaRPr lang="en-US"/>
          </a:p>
        </p:txBody>
      </p:sp>
    </p:spTree>
    <p:extLst>
      <p:ext uri="{BB962C8B-B14F-4D97-AF65-F5344CB8AC3E}">
        <p14:creationId xmlns:p14="http://schemas.microsoft.com/office/powerpoint/2010/main" val="253308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AB79F13-5669-4F39-8272-8B352A2B27F4}" type="datetimeFigureOut">
              <a:rPr lang="en-US" smtClean="0"/>
              <a:t>6/20/2024</a:t>
            </a:fld>
            <a:endParaRPr lang="en-US"/>
          </a:p>
        </p:txBody>
      </p:sp>
      <p:sp>
        <p:nvSpPr>
          <p:cNvPr id="8" name="Slide Number Placeholder 7"/>
          <p:cNvSpPr>
            <a:spLocks noGrp="1"/>
          </p:cNvSpPr>
          <p:nvPr>
            <p:ph type="sldNum" sz="quarter" idx="11"/>
          </p:nvPr>
        </p:nvSpPr>
        <p:spPr/>
        <p:txBody>
          <a:bodyPr/>
          <a:lstStyle/>
          <a:p>
            <a:fld id="{348C2DF5-7BE5-4FCC-ADA4-1FB1985908E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B79F13-5669-4F39-8272-8B352A2B27F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C2DF5-7BE5-4FCC-ADA4-1FB1985908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B79F13-5669-4F39-8272-8B352A2B27F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C2DF5-7BE5-4FCC-ADA4-1FB1985908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79F13-5669-4F39-8272-8B352A2B27F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C2DF5-7BE5-4FCC-ADA4-1FB1985908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79F13-5669-4F39-8272-8B352A2B27F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C2DF5-7BE5-4FCC-ADA4-1FB1985908EA}"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B79F13-5669-4F39-8272-8B352A2B27F4}"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C2DF5-7BE5-4FCC-ADA4-1FB1985908EA}"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AB79F13-5669-4F39-8272-8B352A2B27F4}"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8C2DF5-7BE5-4FCC-ADA4-1FB1985908EA}"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B79F13-5669-4F39-8272-8B352A2B27F4}"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8C2DF5-7BE5-4FCC-ADA4-1FB1985908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79F13-5669-4F39-8272-8B352A2B27F4}"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8C2DF5-7BE5-4FCC-ADA4-1FB1985908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B79F13-5669-4F39-8272-8B352A2B27F4}"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C2DF5-7BE5-4FCC-ADA4-1FB1985908E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B79F13-5669-4F39-8272-8B352A2B27F4}"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C2DF5-7BE5-4FCC-ADA4-1FB1985908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AB79F13-5669-4F39-8272-8B352A2B27F4}" type="datetimeFigureOut">
              <a:rPr lang="en-US" smtClean="0"/>
              <a:t>6/20/2024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48C2DF5-7BE5-4FCC-ADA4-1FB1985908EA}"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floridahealth.gov/licensing-and-regulation/radiologic-technology/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fsw.edu/bookstor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www.trajecsys.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wmf"/><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facebook.com/groups/167236581631250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
            <a:ext cx="6777318" cy="1731982"/>
          </a:xfrm>
        </p:spPr>
        <p:txBody>
          <a:bodyPr>
            <a:noAutofit/>
          </a:bodyPr>
          <a:lstStyle/>
          <a:p>
            <a:r>
              <a:rPr lang="en-US" sz="4800" dirty="0"/>
              <a:t>Welcome to the World of Radiography</a:t>
            </a:r>
          </a:p>
        </p:txBody>
      </p:sp>
      <p:sp>
        <p:nvSpPr>
          <p:cNvPr id="3" name="Subtitle 2"/>
          <p:cNvSpPr>
            <a:spLocks noGrp="1"/>
          </p:cNvSpPr>
          <p:nvPr>
            <p:ph type="subTitle" idx="1"/>
          </p:nvPr>
        </p:nvSpPr>
        <p:spPr>
          <a:xfrm>
            <a:off x="4638964" y="3658337"/>
            <a:ext cx="4495800" cy="685800"/>
          </a:xfrm>
        </p:spPr>
        <p:txBody>
          <a:bodyPr>
            <a:normAutofit/>
          </a:bodyPr>
          <a:lstStyle/>
          <a:p>
            <a:r>
              <a:rPr lang="en-US" sz="3600" dirty="0">
                <a:solidFill>
                  <a:schemeClr val="tx1"/>
                </a:solidFill>
              </a:rPr>
              <a:t>Class of 2024-2026</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4114800" cy="44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146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2133600"/>
          </a:xfrm>
        </p:spPr>
        <p:txBody>
          <a:bodyPr/>
          <a:lstStyle/>
          <a:p>
            <a:br>
              <a:rPr lang="en-US" sz="4000" dirty="0"/>
            </a:br>
            <a:br>
              <a:rPr lang="en-US" sz="4000" dirty="0"/>
            </a:br>
            <a:r>
              <a:rPr lang="en-US" sz="4000" dirty="0"/>
              <a:t>Lead anatomical side markers and a radiation monitor will be ordered for you</a:t>
            </a:r>
          </a:p>
        </p:txBody>
      </p:sp>
      <p:sp>
        <p:nvSpPr>
          <p:cNvPr id="2" name="Content Placeholder 1"/>
          <p:cNvSpPr>
            <a:spLocks noGrp="1"/>
          </p:cNvSpPr>
          <p:nvPr>
            <p:ph idx="1"/>
          </p:nvPr>
        </p:nvSpPr>
        <p:spPr>
          <a:xfrm>
            <a:off x="457200" y="2286000"/>
            <a:ext cx="8229600" cy="3995690"/>
          </a:xfrm>
        </p:spPr>
        <p:txBody>
          <a:bodyPr/>
          <a:lstStyle/>
          <a:p>
            <a:endParaRPr lang="en-US" dirty="0">
              <a:solidFill>
                <a:schemeClr val="tx1"/>
              </a:solidFill>
            </a:endParaRPr>
          </a:p>
          <a:p>
            <a:r>
              <a:rPr lang="en-US" dirty="0">
                <a:solidFill>
                  <a:schemeClr val="tx1"/>
                </a:solidFill>
              </a:rPr>
              <a:t>The monitor is for student time at clinic and must be kept at the site</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76675"/>
            <a:ext cx="33655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2065"/>
          <a:stretch/>
        </p:blipFill>
        <p:spPr bwMode="auto">
          <a:xfrm>
            <a:off x="5715000" y="3712392"/>
            <a:ext cx="2048136" cy="285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30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a:t>Health Report </a:t>
            </a:r>
          </a:p>
        </p:txBody>
      </p:sp>
      <p:sp>
        <p:nvSpPr>
          <p:cNvPr id="3" name="Content Placeholder 2"/>
          <p:cNvSpPr>
            <a:spLocks noGrp="1"/>
          </p:cNvSpPr>
          <p:nvPr>
            <p:ph idx="1"/>
          </p:nvPr>
        </p:nvSpPr>
        <p:spPr/>
        <p:txBody>
          <a:bodyPr/>
          <a:lstStyle/>
          <a:p>
            <a:r>
              <a:rPr lang="en-US" dirty="0">
                <a:solidFill>
                  <a:schemeClr val="tx1"/>
                </a:solidFill>
              </a:rPr>
              <a:t>Complete and upload to </a:t>
            </a:r>
            <a:r>
              <a:rPr lang="en-US" dirty="0" err="1">
                <a:solidFill>
                  <a:schemeClr val="tx1"/>
                </a:solidFill>
              </a:rPr>
              <a:t>CastleBranch</a:t>
            </a:r>
            <a:r>
              <a:rPr lang="en-US" dirty="0">
                <a:solidFill>
                  <a:schemeClr val="tx1"/>
                </a:solidFill>
              </a:rPr>
              <a:t> by July 12th</a:t>
            </a:r>
          </a:p>
          <a:p>
            <a:pPr marL="0" indent="0">
              <a:buNone/>
            </a:pPr>
            <a:endParaRPr lang="en-US" dirty="0">
              <a:solidFill>
                <a:schemeClr val="tx1"/>
              </a:solidFill>
            </a:endParaRPr>
          </a:p>
          <a:p>
            <a:r>
              <a:rPr lang="en-US" dirty="0">
                <a:solidFill>
                  <a:schemeClr val="tx1"/>
                </a:solidFill>
              </a:rPr>
              <a:t>Yearly: </a:t>
            </a:r>
          </a:p>
          <a:p>
            <a:pPr marL="0" indent="0">
              <a:buNone/>
            </a:pPr>
            <a:r>
              <a:rPr lang="en-US" dirty="0">
                <a:solidFill>
                  <a:schemeClr val="tx1"/>
                </a:solidFill>
              </a:rPr>
              <a:t>     Background check, drug screen</a:t>
            </a:r>
          </a:p>
          <a:p>
            <a:pPr marL="0" indent="0">
              <a:buNone/>
            </a:pPr>
            <a:r>
              <a:rPr lang="en-US" dirty="0">
                <a:solidFill>
                  <a:schemeClr val="tx1"/>
                </a:solidFill>
              </a:rPr>
              <a:t>     Flu shot</a:t>
            </a:r>
          </a:p>
          <a:p>
            <a:pPr marL="0" indent="0">
              <a:buNone/>
            </a:pPr>
            <a:r>
              <a:rPr lang="en-US" dirty="0">
                <a:solidFill>
                  <a:schemeClr val="tx1"/>
                </a:solidFill>
              </a:rPr>
              <a:t>    A TB test is required every </a:t>
            </a:r>
          </a:p>
          <a:p>
            <a:pPr marL="0" indent="0">
              <a:buNone/>
            </a:pPr>
            <a:r>
              <a:rPr lang="en-US" dirty="0">
                <a:solidFill>
                  <a:schemeClr val="tx1"/>
                </a:solidFill>
              </a:rPr>
              <a:t>    year you are in the program</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383" y="3505200"/>
            <a:ext cx="2942879" cy="297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16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133600"/>
          </a:xfrm>
        </p:spPr>
        <p:txBody>
          <a:bodyPr/>
          <a:lstStyle/>
          <a:p>
            <a:r>
              <a:rPr lang="en-US" dirty="0"/>
              <a:t>Personal Medical Insurance</a:t>
            </a:r>
          </a:p>
        </p:txBody>
      </p:sp>
      <p:sp>
        <p:nvSpPr>
          <p:cNvPr id="3" name="Content Placeholder 2"/>
          <p:cNvSpPr>
            <a:spLocks noGrp="1"/>
          </p:cNvSpPr>
          <p:nvPr>
            <p:ph idx="1"/>
          </p:nvPr>
        </p:nvSpPr>
        <p:spPr>
          <a:xfrm>
            <a:off x="457200" y="2209800"/>
            <a:ext cx="8229600" cy="3916363"/>
          </a:xfrm>
        </p:spPr>
        <p:txBody>
          <a:bodyPr/>
          <a:lstStyle/>
          <a:p>
            <a:r>
              <a:rPr lang="en-US" dirty="0">
                <a:solidFill>
                  <a:schemeClr val="tx1"/>
                </a:solidFill>
              </a:rPr>
              <a:t>You must have current medical insurance coverage</a:t>
            </a:r>
          </a:p>
          <a:p>
            <a:endParaRPr lang="en-US" dirty="0">
              <a:solidFill>
                <a:schemeClr val="tx1"/>
              </a:solidFill>
            </a:endParaRPr>
          </a:p>
          <a:p>
            <a:r>
              <a:rPr lang="en-US" dirty="0">
                <a:solidFill>
                  <a:schemeClr val="tx1"/>
                </a:solidFill>
              </a:rPr>
              <a:t>If your name is not shown on the insurance card you must have a “declaration of insurance” showing your name</a:t>
            </a:r>
          </a:p>
          <a:p>
            <a:endParaRPr lang="en-US" dirty="0">
              <a:solidFill>
                <a:schemeClr val="tx1"/>
              </a:solidFill>
            </a:endParaRPr>
          </a:p>
          <a:p>
            <a:r>
              <a:rPr lang="en-US" dirty="0">
                <a:solidFill>
                  <a:schemeClr val="tx1"/>
                </a:solidFill>
              </a:rPr>
              <a:t>Personal medical insurance must be maintained for the entire two years of the program</a:t>
            </a:r>
          </a:p>
          <a:p>
            <a:endParaRPr lang="en-US" dirty="0">
              <a:solidFill>
                <a:schemeClr val="tx1"/>
              </a:solidFill>
            </a:endParaRPr>
          </a:p>
        </p:txBody>
      </p:sp>
    </p:spTree>
    <p:extLst>
      <p:ext uri="{BB962C8B-B14F-4D97-AF65-F5344CB8AC3E}">
        <p14:creationId xmlns:p14="http://schemas.microsoft.com/office/powerpoint/2010/main" val="2837470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Castlebranch</a:t>
            </a:r>
            <a:endParaRPr lang="en-US" dirty="0"/>
          </a:p>
        </p:txBody>
      </p:sp>
      <p:sp>
        <p:nvSpPr>
          <p:cNvPr id="3" name="Content Placeholder 2"/>
          <p:cNvSpPr>
            <a:spLocks noGrp="1"/>
          </p:cNvSpPr>
          <p:nvPr>
            <p:ph idx="1"/>
          </p:nvPr>
        </p:nvSpPr>
        <p:spPr/>
        <p:txBody>
          <a:bodyPr>
            <a:normAutofit/>
          </a:bodyPr>
          <a:lstStyle/>
          <a:p>
            <a:r>
              <a:rPr lang="en-US" sz="4400" dirty="0">
                <a:solidFill>
                  <a:schemeClr val="tx1"/>
                </a:solidFill>
              </a:rPr>
              <a:t>Keep info current</a:t>
            </a:r>
          </a:p>
          <a:p>
            <a:r>
              <a:rPr lang="en-US" sz="4400" dirty="0">
                <a:solidFill>
                  <a:srgbClr val="FF0000"/>
                </a:solidFill>
              </a:rPr>
              <a:t>DO NOT </a:t>
            </a:r>
            <a:r>
              <a:rPr lang="en-US" sz="4400" dirty="0">
                <a:solidFill>
                  <a:schemeClr val="tx1"/>
                </a:solidFill>
              </a:rPr>
              <a:t>ignore their emails </a:t>
            </a:r>
          </a:p>
          <a:p>
            <a:r>
              <a:rPr lang="en-US" sz="4400" dirty="0">
                <a:solidFill>
                  <a:schemeClr val="tx1"/>
                </a:solidFill>
              </a:rPr>
              <a:t>Use code: ED12</a:t>
            </a:r>
          </a:p>
        </p:txBody>
      </p:sp>
    </p:spTree>
    <p:extLst>
      <p:ext uri="{BB962C8B-B14F-4D97-AF65-F5344CB8AC3E}">
        <p14:creationId xmlns:p14="http://schemas.microsoft.com/office/powerpoint/2010/main" val="154125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CPR</a:t>
            </a:r>
          </a:p>
        </p:txBody>
      </p:sp>
      <p:sp>
        <p:nvSpPr>
          <p:cNvPr id="3" name="Content Placeholder 2"/>
          <p:cNvSpPr>
            <a:spLocks noGrp="1"/>
          </p:cNvSpPr>
          <p:nvPr>
            <p:ph idx="1"/>
          </p:nvPr>
        </p:nvSpPr>
        <p:spPr>
          <a:xfrm>
            <a:off x="457200" y="1447800"/>
            <a:ext cx="7745505" cy="4563615"/>
          </a:xfrm>
        </p:spPr>
        <p:txBody>
          <a:bodyPr/>
          <a:lstStyle/>
          <a:p>
            <a:r>
              <a:rPr lang="en-US" b="1" dirty="0">
                <a:solidFill>
                  <a:schemeClr val="tx1"/>
                </a:solidFill>
              </a:rPr>
              <a:t>Must be </a:t>
            </a:r>
            <a:r>
              <a:rPr lang="en-US" b="1" dirty="0">
                <a:solidFill>
                  <a:srgbClr val="C00000"/>
                </a:solidFill>
              </a:rPr>
              <a:t>American Heart Association</a:t>
            </a:r>
            <a:r>
              <a:rPr lang="en-US" b="1" dirty="0">
                <a:solidFill>
                  <a:schemeClr val="tx1"/>
                </a:solidFill>
              </a:rPr>
              <a:t>- </a:t>
            </a:r>
            <a:r>
              <a:rPr lang="en-US" dirty="0">
                <a:solidFill>
                  <a:schemeClr val="tx1"/>
                </a:solidFill>
              </a:rPr>
              <a:t>Healthcare Provider/ Category C</a:t>
            </a:r>
          </a:p>
          <a:p>
            <a:r>
              <a:rPr lang="en-US" dirty="0">
                <a:solidFill>
                  <a:schemeClr val="tx1"/>
                </a:solidFill>
              </a:rPr>
              <a:t>You must upload a current CPR card to your </a:t>
            </a:r>
            <a:r>
              <a:rPr lang="en-US" dirty="0" err="1">
                <a:solidFill>
                  <a:schemeClr val="tx1"/>
                </a:solidFill>
              </a:rPr>
              <a:t>CastleBranch</a:t>
            </a:r>
            <a:r>
              <a:rPr lang="en-US" dirty="0">
                <a:solidFill>
                  <a:schemeClr val="tx1"/>
                </a:solidFill>
              </a:rPr>
              <a:t> account by July 12th</a:t>
            </a:r>
          </a:p>
          <a:p>
            <a:r>
              <a:rPr lang="en-US" dirty="0"/>
              <a:t>https://www.fsw.edu/corporatetraining/aha</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725415"/>
            <a:ext cx="550474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491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Pregnancy Policy</a:t>
            </a:r>
          </a:p>
        </p:txBody>
      </p:sp>
      <p:sp>
        <p:nvSpPr>
          <p:cNvPr id="2" name="Content Placeholder 1"/>
          <p:cNvSpPr>
            <a:spLocks noGrp="1"/>
          </p:cNvSpPr>
          <p:nvPr>
            <p:ph idx="1"/>
          </p:nvPr>
        </p:nvSpPr>
        <p:spPr>
          <a:xfrm>
            <a:off x="762000" y="2314004"/>
            <a:ext cx="7745505" cy="3877815"/>
          </a:xfrm>
        </p:spPr>
        <p:txBody>
          <a:bodyPr/>
          <a:lstStyle/>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133600"/>
            <a:ext cx="67818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1106" t="9719" r="-8575" b="-9719"/>
          <a:stretch/>
        </p:blipFill>
        <p:spPr bwMode="auto">
          <a:xfrm>
            <a:off x="6857999" y="609600"/>
            <a:ext cx="2285999" cy="207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765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41D3-D89A-4669-B37D-F3228115EB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4BAB2B-0D29-4E5D-9F0A-15AB9CF269DD}"/>
              </a:ext>
            </a:extLst>
          </p:cNvPr>
          <p:cNvSpPr>
            <a:spLocks noGrp="1"/>
          </p:cNvSpPr>
          <p:nvPr>
            <p:ph idx="1"/>
          </p:nvPr>
        </p:nvSpPr>
        <p:spPr>
          <a:xfrm>
            <a:off x="457200" y="152400"/>
            <a:ext cx="8229600" cy="6629400"/>
          </a:xfrm>
        </p:spPr>
        <p:txBody>
          <a:bodyPr>
            <a:normAutofit fontScale="85000" lnSpcReduction="10000"/>
          </a:bodyPr>
          <a:lstStyle/>
          <a:p>
            <a:r>
              <a:rPr lang="en-US" sz="1400" dirty="0"/>
              <a:t> </a:t>
            </a:r>
          </a:p>
          <a:p>
            <a:r>
              <a:rPr lang="en-US" sz="1900" dirty="0"/>
              <a:t>a.	A student who is pregnant, or suspects she is pregnant, has the option of whether or not to declare her pregnancy to program officials.  If she chooses to inform the officials of her pregnancy, it must be done in writing and indicate the expected date of delivery, and she has the option of un-declaring her pregnancy at any time. This withdrawal of declaration must be done in writing and given to the Program Director.  Notification of the change in her health status facilitates the program’s policies concerning pregnant students (see the Pregnancy Counseling Sheet).  If she chooses not to inform the program officials, she will be treated no differently than other students.</a:t>
            </a:r>
          </a:p>
          <a:p>
            <a:r>
              <a:rPr lang="en-US" sz="1900" dirty="0"/>
              <a:t> </a:t>
            </a:r>
          </a:p>
          <a:p>
            <a:r>
              <a:rPr lang="en-US" sz="1900" dirty="0"/>
              <a:t>b.	Following the student’s declaration of pregnancy, the RSO will review the Nuclear Regulatory Commission Regulatory Guide 8.13 with her.  The RSO will also review the Pregnancy Counseling Sheet with the student and she will sign the document indicating that she understands the concepts of the policy.</a:t>
            </a:r>
          </a:p>
          <a:p>
            <a:r>
              <a:rPr lang="en-US" sz="1900" dirty="0"/>
              <a:t> </a:t>
            </a:r>
          </a:p>
          <a:p>
            <a:r>
              <a:rPr lang="en-US" sz="1900" dirty="0"/>
              <a:t>c.	The Program Director will review the student’s options concerning her continuation within the program.  These options include: (a) continuation of the program without interruption, (b) withdrawal from the program and re-entering it at the beginning of the next semester in which her unfinished courses are offered, and (c) receiving a limited leave of absence.  If a limited leave of absence is requested, it must be in writing </a:t>
            </a:r>
            <a:r>
              <a:rPr lang="en-US" sz="1900" b="1" dirty="0"/>
              <a:t>and</a:t>
            </a:r>
            <a:r>
              <a:rPr lang="en-US" sz="1900" dirty="0"/>
              <a:t> approved by the faculty.</a:t>
            </a:r>
          </a:p>
          <a:p>
            <a:endParaRPr lang="en-US" sz="1900" dirty="0"/>
          </a:p>
          <a:p>
            <a:r>
              <a:rPr lang="en-US" sz="1900" dirty="0"/>
              <a:t>d. The student may, by request, have her rotations altered during her first trimester to minimize exposure to the fetus.  These changes are not mandatory and must be requested by the student in writing.</a:t>
            </a:r>
          </a:p>
        </p:txBody>
      </p:sp>
    </p:spTree>
    <p:extLst>
      <p:ext uri="{BB962C8B-B14F-4D97-AF65-F5344CB8AC3E}">
        <p14:creationId xmlns:p14="http://schemas.microsoft.com/office/powerpoint/2010/main" val="1723176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F0778-6DC1-48AC-8913-76D0B76E44F5}"/>
              </a:ext>
            </a:extLst>
          </p:cNvPr>
          <p:cNvSpPr>
            <a:spLocks noGrp="1"/>
          </p:cNvSpPr>
          <p:nvPr>
            <p:ph type="title"/>
          </p:nvPr>
        </p:nvSpPr>
        <p:spPr>
          <a:xfrm>
            <a:off x="457200" y="0"/>
            <a:ext cx="8229600" cy="1524000"/>
          </a:xfrm>
        </p:spPr>
        <p:txBody>
          <a:bodyPr/>
          <a:lstStyle/>
          <a:p>
            <a:r>
              <a:rPr lang="en-US" dirty="0"/>
              <a:t>Important Organizations</a:t>
            </a:r>
          </a:p>
        </p:txBody>
      </p:sp>
      <p:sp>
        <p:nvSpPr>
          <p:cNvPr id="3" name="Content Placeholder 2">
            <a:extLst>
              <a:ext uri="{FF2B5EF4-FFF2-40B4-BE49-F238E27FC236}">
                <a16:creationId xmlns:a16="http://schemas.microsoft.com/office/drawing/2014/main" id="{D75FB4C0-86E4-46A7-8441-7EEFAA4A27A3}"/>
              </a:ext>
            </a:extLst>
          </p:cNvPr>
          <p:cNvSpPr>
            <a:spLocks noGrp="1"/>
          </p:cNvSpPr>
          <p:nvPr>
            <p:ph idx="1"/>
          </p:nvPr>
        </p:nvSpPr>
        <p:spPr>
          <a:xfrm>
            <a:off x="457200" y="1676400"/>
            <a:ext cx="8229600" cy="4449763"/>
          </a:xfrm>
        </p:spPr>
        <p:txBody>
          <a:bodyPr/>
          <a:lstStyle/>
          <a:p>
            <a:r>
              <a:rPr lang="en-US" dirty="0">
                <a:solidFill>
                  <a:schemeClr val="accent2">
                    <a:lumMod val="75000"/>
                  </a:schemeClr>
                </a:solidFill>
              </a:rPr>
              <a:t>National Certification Examination</a:t>
            </a:r>
          </a:p>
          <a:p>
            <a:pPr lvl="1"/>
            <a:r>
              <a:rPr lang="en-US" dirty="0">
                <a:solidFill>
                  <a:schemeClr val="tx2">
                    <a:lumMod val="75000"/>
                  </a:schemeClr>
                </a:solidFill>
              </a:rPr>
              <a:t>American Registry of Radiologic Technologists (ARRT)</a:t>
            </a:r>
          </a:p>
          <a:p>
            <a:pPr lvl="1"/>
            <a:r>
              <a:rPr lang="en-US" dirty="0">
                <a:solidFill>
                  <a:schemeClr val="tx2">
                    <a:lumMod val="75000"/>
                  </a:schemeClr>
                </a:solidFill>
              </a:rPr>
              <a:t>arrt.org</a:t>
            </a:r>
          </a:p>
          <a:p>
            <a:r>
              <a:rPr lang="en-US" dirty="0">
                <a:solidFill>
                  <a:schemeClr val="accent2">
                    <a:lumMod val="75000"/>
                  </a:schemeClr>
                </a:solidFill>
              </a:rPr>
              <a:t>Florida State License</a:t>
            </a:r>
          </a:p>
          <a:p>
            <a:pPr lvl="1"/>
            <a:r>
              <a:rPr lang="en-US" dirty="0">
                <a:solidFill>
                  <a:schemeClr val="tx2">
                    <a:lumMod val="75000"/>
                  </a:schemeClr>
                </a:solidFill>
              </a:rPr>
              <a:t>Florida Department of Health</a:t>
            </a:r>
          </a:p>
          <a:p>
            <a:pPr lvl="1"/>
            <a:r>
              <a:rPr lang="en-US" dirty="0">
                <a:solidFill>
                  <a:schemeClr val="tx2">
                    <a:lumMod val="75000"/>
                  </a:schemeClr>
                </a:solidFill>
                <a:hlinkClick r:id="rId2">
                  <a:extLst>
                    <a:ext uri="{A12FA001-AC4F-418D-AE19-62706E023703}">
                      <ahyp:hlinkClr xmlns:ahyp="http://schemas.microsoft.com/office/drawing/2018/hyperlinkcolor" val="tx"/>
                    </a:ext>
                  </a:extLst>
                </a:hlinkClick>
              </a:rPr>
              <a:t>https://www.floridahealth.gov/licensing-and-regulation/radiologic-technology/index.html</a:t>
            </a:r>
            <a:endParaRPr lang="en-US" dirty="0">
              <a:solidFill>
                <a:schemeClr val="tx2">
                  <a:lumMod val="75000"/>
                </a:schemeClr>
              </a:solidFill>
            </a:endParaRPr>
          </a:p>
          <a:p>
            <a:r>
              <a:rPr lang="en-US" dirty="0">
                <a:solidFill>
                  <a:schemeClr val="accent2">
                    <a:lumMod val="75000"/>
                  </a:schemeClr>
                </a:solidFill>
              </a:rPr>
              <a:t>Program Accreditation</a:t>
            </a:r>
          </a:p>
          <a:p>
            <a:pPr lvl="1"/>
            <a:r>
              <a:rPr lang="en-US" dirty="0">
                <a:solidFill>
                  <a:schemeClr val="tx2">
                    <a:lumMod val="75000"/>
                  </a:schemeClr>
                </a:solidFill>
              </a:rPr>
              <a:t>Joint Review Committee on Education in Radiologic Technology (JRCERT)</a:t>
            </a:r>
          </a:p>
          <a:p>
            <a:pPr lvl="1"/>
            <a:r>
              <a:rPr lang="en-US" dirty="0">
                <a:solidFill>
                  <a:schemeClr val="tx2">
                    <a:lumMod val="75000"/>
                  </a:schemeClr>
                </a:solidFill>
              </a:rPr>
              <a:t>jrcert.org</a:t>
            </a:r>
          </a:p>
          <a:p>
            <a:r>
              <a:rPr lang="en-US" dirty="0">
                <a:solidFill>
                  <a:schemeClr val="accent2">
                    <a:lumMod val="75000"/>
                  </a:schemeClr>
                </a:solidFill>
              </a:rPr>
              <a:t>National Professional Society</a:t>
            </a:r>
          </a:p>
          <a:p>
            <a:pPr lvl="1"/>
            <a:r>
              <a:rPr lang="en-US" dirty="0">
                <a:solidFill>
                  <a:schemeClr val="tx2">
                    <a:lumMod val="75000"/>
                  </a:schemeClr>
                </a:solidFill>
              </a:rPr>
              <a:t>American Society of Radiologic Technology (ASRT)</a:t>
            </a:r>
          </a:p>
          <a:p>
            <a:pPr lvl="1"/>
            <a:r>
              <a:rPr lang="en-US" dirty="0">
                <a:solidFill>
                  <a:schemeClr val="tx2">
                    <a:lumMod val="75000"/>
                  </a:schemeClr>
                </a:solidFill>
              </a:rPr>
              <a:t>asrt.org</a:t>
            </a:r>
          </a:p>
        </p:txBody>
      </p:sp>
    </p:spTree>
    <p:extLst>
      <p:ext uri="{BB962C8B-B14F-4D97-AF65-F5344CB8AC3E}">
        <p14:creationId xmlns:p14="http://schemas.microsoft.com/office/powerpoint/2010/main" val="3764797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Class information</a:t>
            </a:r>
          </a:p>
        </p:txBody>
      </p:sp>
      <p:sp>
        <p:nvSpPr>
          <p:cNvPr id="2" name="Content Placeholder 1"/>
          <p:cNvSpPr>
            <a:spLocks noGrp="1"/>
          </p:cNvSpPr>
          <p:nvPr>
            <p:ph idx="1"/>
          </p:nvPr>
        </p:nvSpPr>
        <p:spPr>
          <a:xfrm>
            <a:off x="304800" y="1981200"/>
            <a:ext cx="8382000" cy="4144963"/>
          </a:xfrm>
        </p:spPr>
        <p:txBody>
          <a:bodyPr/>
          <a:lstStyle/>
          <a:p>
            <a:r>
              <a:rPr lang="en-US" dirty="0">
                <a:solidFill>
                  <a:schemeClr val="tx1"/>
                </a:solidFill>
              </a:rPr>
              <a:t>All classes are held here on the Lee Campus in A-141 </a:t>
            </a:r>
          </a:p>
          <a:p>
            <a:r>
              <a:rPr lang="en-US" dirty="0">
                <a:solidFill>
                  <a:schemeClr val="tx1"/>
                </a:solidFill>
              </a:rPr>
              <a:t>Days and times vary by semester</a:t>
            </a:r>
          </a:p>
        </p:txBody>
      </p:sp>
      <p:pic>
        <p:nvPicPr>
          <p:cNvPr id="2050" name="Picture 2" descr="C:\Users\ncostello\AppData\Local\Microsoft\Windows\Temporary Internet Files\Content.IE5\C46F824H\MP90043877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5052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434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756263" cy="1054250"/>
          </a:xfrm>
        </p:spPr>
        <p:txBody>
          <a:bodyPr/>
          <a:lstStyle/>
          <a:p>
            <a:r>
              <a:rPr lang="en-US" sz="4000" dirty="0"/>
              <a:t>Registering for Classes</a:t>
            </a:r>
          </a:p>
        </p:txBody>
      </p:sp>
      <p:sp>
        <p:nvSpPr>
          <p:cNvPr id="2" name="Content Placeholder 1"/>
          <p:cNvSpPr>
            <a:spLocks noGrp="1"/>
          </p:cNvSpPr>
          <p:nvPr>
            <p:ph idx="1"/>
          </p:nvPr>
        </p:nvSpPr>
        <p:spPr/>
        <p:txBody>
          <a:bodyPr/>
          <a:lstStyle/>
          <a:p>
            <a:r>
              <a:rPr lang="en-US" dirty="0">
                <a:solidFill>
                  <a:schemeClr val="tx1"/>
                </a:solidFill>
              </a:rPr>
              <a:t>RTE 1000	Section 101</a:t>
            </a:r>
          </a:p>
          <a:p>
            <a:r>
              <a:rPr lang="en-US" dirty="0">
                <a:solidFill>
                  <a:schemeClr val="tx1"/>
                </a:solidFill>
              </a:rPr>
              <a:t>RTE 1001	Section 101</a:t>
            </a:r>
          </a:p>
          <a:p>
            <a:r>
              <a:rPr lang="en-US" dirty="0">
                <a:solidFill>
                  <a:schemeClr val="tx1"/>
                </a:solidFill>
              </a:rPr>
              <a:t>RTE 1418	Section 101</a:t>
            </a:r>
          </a:p>
          <a:p>
            <a:r>
              <a:rPr lang="en-US" dirty="0">
                <a:solidFill>
                  <a:schemeClr val="tx1"/>
                </a:solidFill>
              </a:rPr>
              <a:t>RTE 1503	Section 101</a:t>
            </a:r>
          </a:p>
          <a:p>
            <a:r>
              <a:rPr lang="en-US" dirty="0">
                <a:solidFill>
                  <a:schemeClr val="tx1"/>
                </a:solidFill>
              </a:rPr>
              <a:t>RTE 1503L Sections 100, 101, 102, or 103</a:t>
            </a:r>
          </a:p>
          <a:p>
            <a:r>
              <a:rPr lang="en-US" dirty="0">
                <a:solidFill>
                  <a:schemeClr val="tx1"/>
                </a:solidFill>
              </a:rPr>
              <a:t>RTE 1804	Section 101 (Clinical Internship)</a:t>
            </a:r>
          </a:p>
          <a:p>
            <a:endParaRPr lang="en-US" dirty="0">
              <a:solidFill>
                <a:schemeClr val="tx1"/>
              </a:solidFill>
            </a:endParaRPr>
          </a:p>
          <a:p>
            <a:r>
              <a:rPr lang="en-US" dirty="0">
                <a:solidFill>
                  <a:schemeClr val="tx1"/>
                </a:solidFill>
              </a:rPr>
              <a:t>Don’t choose campus when enrolling.</a:t>
            </a:r>
          </a:p>
          <a:p>
            <a:r>
              <a:rPr lang="en-US" dirty="0">
                <a:solidFill>
                  <a:schemeClr val="bg2">
                    <a:lumMod val="50000"/>
                  </a:schemeClr>
                </a:solidFill>
              </a:rPr>
              <a:t>You must enroll in all classes at one time.</a:t>
            </a:r>
          </a:p>
          <a:p>
            <a:r>
              <a:rPr lang="en-US" dirty="0">
                <a:solidFill>
                  <a:schemeClr val="tx1"/>
                </a:solidFill>
              </a:rPr>
              <a:t>For RTE 1804, don’t look at site or times. </a:t>
            </a:r>
          </a:p>
        </p:txBody>
      </p:sp>
    </p:spTree>
    <p:extLst>
      <p:ext uri="{BB962C8B-B14F-4D97-AF65-F5344CB8AC3E}">
        <p14:creationId xmlns:p14="http://schemas.microsoft.com/office/powerpoint/2010/main" val="175574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156"/>
            <a:ext cx="8305800" cy="801444"/>
          </a:xfrm>
        </p:spPr>
        <p:txBody>
          <a:bodyPr>
            <a:normAutofit fontScale="90000"/>
          </a:bodyPr>
          <a:lstStyle/>
          <a:p>
            <a:pPr algn="l"/>
            <a:r>
              <a:rPr lang="en-US" b="1" dirty="0"/>
              <a:t>Introductions &amp; Attendance</a:t>
            </a:r>
          </a:p>
        </p:txBody>
      </p:sp>
      <p:sp>
        <p:nvSpPr>
          <p:cNvPr id="3" name="Content Placeholder 2"/>
          <p:cNvSpPr>
            <a:spLocks noGrp="1"/>
          </p:cNvSpPr>
          <p:nvPr>
            <p:ph idx="1"/>
          </p:nvPr>
        </p:nvSpPr>
        <p:spPr>
          <a:xfrm>
            <a:off x="152400" y="1676400"/>
            <a:ext cx="8763000" cy="4419600"/>
          </a:xfrm>
        </p:spPr>
        <p:txBody>
          <a:bodyPr>
            <a:normAutofit/>
          </a:bodyPr>
          <a:lstStyle/>
          <a:p>
            <a:r>
              <a:rPr lang="en-US" sz="2800" dirty="0">
                <a:solidFill>
                  <a:schemeClr val="tx1"/>
                </a:solidFill>
              </a:rPr>
              <a:t>Jim Mayhew, Program Director</a:t>
            </a:r>
          </a:p>
          <a:p>
            <a:r>
              <a:rPr lang="en-US" sz="2800" dirty="0">
                <a:solidFill>
                  <a:schemeClr val="tx1"/>
                </a:solidFill>
              </a:rPr>
              <a:t>Coleen </a:t>
            </a:r>
            <a:r>
              <a:rPr lang="en-US" sz="2800" dirty="0" err="1">
                <a:solidFill>
                  <a:schemeClr val="tx1"/>
                </a:solidFill>
              </a:rPr>
              <a:t>Kubetschek</a:t>
            </a:r>
            <a:r>
              <a:rPr lang="en-US" sz="2800" dirty="0">
                <a:solidFill>
                  <a:schemeClr val="tx1"/>
                </a:solidFill>
              </a:rPr>
              <a:t>, Clinical Coordinator</a:t>
            </a:r>
          </a:p>
          <a:p>
            <a:r>
              <a:rPr lang="en-US" sz="2800" dirty="0">
                <a:solidFill>
                  <a:schemeClr val="tx1"/>
                </a:solidFill>
              </a:rPr>
              <a:t>David Ingram, Lab Instructor</a:t>
            </a:r>
          </a:p>
          <a:p>
            <a:r>
              <a:rPr lang="en-US" sz="2800" dirty="0">
                <a:solidFill>
                  <a:schemeClr val="tx1"/>
                </a:solidFill>
              </a:rPr>
              <a:t>Mike McNiskin, Lab Instructor</a:t>
            </a:r>
          </a:p>
          <a:p>
            <a:r>
              <a:rPr lang="en-US" sz="2800" dirty="0">
                <a:solidFill>
                  <a:schemeClr val="tx1"/>
                </a:solidFill>
              </a:rPr>
              <a:t>Sara Cardenas, Clinical Associate</a:t>
            </a:r>
          </a:p>
          <a:p>
            <a:r>
              <a:rPr lang="en-US" sz="2800" dirty="0">
                <a:solidFill>
                  <a:schemeClr val="tx1"/>
                </a:solidFill>
              </a:rPr>
              <a:t>Tamra Pacheco, Instructional Assistant</a:t>
            </a:r>
          </a:p>
        </p:txBody>
      </p:sp>
    </p:spTree>
    <p:extLst>
      <p:ext uri="{BB962C8B-B14F-4D97-AF65-F5344CB8AC3E}">
        <p14:creationId xmlns:p14="http://schemas.microsoft.com/office/powerpoint/2010/main" val="1569884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pPr algn="l"/>
            <a:r>
              <a:rPr lang="en-US" dirty="0">
                <a:effectLst/>
              </a:rPr>
              <a:t>What books to buy</a:t>
            </a:r>
          </a:p>
        </p:txBody>
      </p:sp>
      <p:sp>
        <p:nvSpPr>
          <p:cNvPr id="2" name="Content Placeholder 1"/>
          <p:cNvSpPr>
            <a:spLocks noGrp="1"/>
          </p:cNvSpPr>
          <p:nvPr>
            <p:ph idx="1"/>
          </p:nvPr>
        </p:nvSpPr>
        <p:spPr>
          <a:xfrm>
            <a:off x="228600" y="1143000"/>
            <a:ext cx="8763000" cy="5486401"/>
          </a:xfrm>
        </p:spPr>
        <p:txBody>
          <a:bodyPr>
            <a:normAutofit/>
          </a:bodyPr>
          <a:lstStyle/>
          <a:p>
            <a:r>
              <a:rPr lang="en-US" sz="1600" b="1" u="sng" dirty="0">
                <a:solidFill>
                  <a:schemeClr val="tx1"/>
                </a:solidFill>
              </a:rPr>
              <a:t>Principles of Rad Exposure I</a:t>
            </a:r>
            <a:endParaRPr lang="en-US" sz="800" b="1" u="sng" dirty="0">
              <a:solidFill>
                <a:schemeClr val="tx1"/>
              </a:solidFill>
            </a:endParaRPr>
          </a:p>
          <a:p>
            <a:pPr marL="697230" lvl="1"/>
            <a:r>
              <a:rPr lang="en-US" sz="1400" dirty="0">
                <a:solidFill>
                  <a:schemeClr val="tx1"/>
                </a:solidFill>
              </a:rPr>
              <a:t>BUSHONG:  </a:t>
            </a:r>
            <a:r>
              <a:rPr lang="en-US" sz="1400" i="1" u="sng" dirty="0">
                <a:solidFill>
                  <a:schemeClr val="tx1"/>
                </a:solidFill>
              </a:rPr>
              <a:t>RADIOLOGIC SCIENCE FOR TECHNOLOGISTS</a:t>
            </a:r>
            <a:endParaRPr lang="en-US" sz="1400" dirty="0">
              <a:solidFill>
                <a:schemeClr val="tx1"/>
              </a:solidFill>
            </a:endParaRPr>
          </a:p>
          <a:p>
            <a:pPr marL="411480" lvl="1" indent="0">
              <a:buNone/>
            </a:pPr>
            <a:endParaRPr lang="en-US" sz="800" dirty="0">
              <a:solidFill>
                <a:schemeClr val="tx1"/>
              </a:solidFill>
            </a:endParaRPr>
          </a:p>
          <a:p>
            <a:r>
              <a:rPr lang="en-US" sz="1600" b="1" u="sng" dirty="0">
                <a:solidFill>
                  <a:schemeClr val="tx1"/>
                </a:solidFill>
              </a:rPr>
              <a:t>Radiographic Terminology: </a:t>
            </a:r>
          </a:p>
          <a:p>
            <a:pPr lvl="1"/>
            <a:r>
              <a:rPr lang="en-US" sz="1400" dirty="0">
                <a:solidFill>
                  <a:schemeClr val="tx1"/>
                </a:solidFill>
              </a:rPr>
              <a:t>LEONARD: </a:t>
            </a:r>
            <a:r>
              <a:rPr lang="en-US" sz="1400" i="1" u="sng" dirty="0">
                <a:solidFill>
                  <a:schemeClr val="tx1"/>
                </a:solidFill>
              </a:rPr>
              <a:t>QUICK &amp; EASY MEDICAL TERMINOLOGY</a:t>
            </a:r>
            <a:endParaRPr lang="en-US" sz="1400" dirty="0">
              <a:solidFill>
                <a:schemeClr val="tx1"/>
              </a:solidFill>
            </a:endParaRPr>
          </a:p>
          <a:p>
            <a:pPr marL="457200" lvl="1" indent="0">
              <a:buNone/>
            </a:pPr>
            <a:endParaRPr lang="en-US" sz="900" dirty="0">
              <a:solidFill>
                <a:schemeClr val="tx1"/>
              </a:solidFill>
            </a:endParaRPr>
          </a:p>
          <a:p>
            <a:r>
              <a:rPr lang="en-US" sz="1600" dirty="0">
                <a:solidFill>
                  <a:schemeClr val="tx1"/>
                </a:solidFill>
              </a:rPr>
              <a:t> </a:t>
            </a:r>
            <a:r>
              <a:rPr lang="en-US" sz="1600" b="1" u="sng" dirty="0">
                <a:solidFill>
                  <a:schemeClr val="tx1"/>
                </a:solidFill>
              </a:rPr>
              <a:t>Intro &amp; Patient Care: </a:t>
            </a:r>
          </a:p>
          <a:p>
            <a:pPr lvl="1"/>
            <a:r>
              <a:rPr lang="en-US" sz="1400" dirty="0">
                <a:solidFill>
                  <a:schemeClr val="tx1"/>
                </a:solidFill>
              </a:rPr>
              <a:t>EHRLICH : </a:t>
            </a:r>
            <a:r>
              <a:rPr lang="en-US" sz="1400" i="1" u="sng" dirty="0">
                <a:solidFill>
                  <a:schemeClr val="tx1"/>
                </a:solidFill>
              </a:rPr>
              <a:t>PATIENT CARE IN RADIOGRAPHY</a:t>
            </a:r>
            <a:endParaRPr lang="en-US" sz="1400" dirty="0">
              <a:solidFill>
                <a:schemeClr val="tx1"/>
              </a:solidFill>
            </a:endParaRPr>
          </a:p>
          <a:p>
            <a:pPr marL="457200" lvl="1" indent="0">
              <a:buNone/>
            </a:pPr>
            <a:endParaRPr lang="en-US" sz="700" dirty="0">
              <a:solidFill>
                <a:schemeClr val="tx1"/>
              </a:solidFill>
            </a:endParaRPr>
          </a:p>
          <a:p>
            <a:r>
              <a:rPr lang="en-US" sz="1600" b="1" u="sng" dirty="0">
                <a:solidFill>
                  <a:schemeClr val="tx1"/>
                </a:solidFill>
              </a:rPr>
              <a:t>Radiographic Position class and lab: ***Required text***</a:t>
            </a:r>
          </a:p>
          <a:p>
            <a:pPr lvl="1"/>
            <a:r>
              <a:rPr lang="en-US" sz="1400" dirty="0">
                <a:solidFill>
                  <a:schemeClr val="tx1"/>
                </a:solidFill>
              </a:rPr>
              <a:t>FRANK:  </a:t>
            </a:r>
            <a:r>
              <a:rPr lang="en-US" sz="1400" i="1" u="sng" dirty="0">
                <a:solidFill>
                  <a:schemeClr val="tx1"/>
                </a:solidFill>
              </a:rPr>
              <a:t>MERRILL'S ATLAS OF RADIOGRAPHIC POSITIONING AND PROCEDURES</a:t>
            </a:r>
            <a:r>
              <a:rPr lang="en-US" sz="1400" dirty="0">
                <a:solidFill>
                  <a:schemeClr val="tx1"/>
                </a:solidFill>
              </a:rPr>
              <a:t> </a:t>
            </a:r>
          </a:p>
          <a:p>
            <a:pPr marL="457200" lvl="1" indent="0">
              <a:buNone/>
            </a:pPr>
            <a:r>
              <a:rPr lang="en-US" sz="1400" dirty="0">
                <a:solidFill>
                  <a:schemeClr val="tx1"/>
                </a:solidFill>
              </a:rPr>
              <a:t>      (3 volume set)</a:t>
            </a:r>
            <a:endParaRPr lang="en-US" sz="600" dirty="0">
              <a:solidFill>
                <a:schemeClr val="tx1"/>
              </a:solidFill>
            </a:endParaRPr>
          </a:p>
          <a:p>
            <a:r>
              <a:rPr lang="en-US" sz="1600" i="1" dirty="0">
                <a:solidFill>
                  <a:schemeClr val="tx1"/>
                </a:solidFill>
              </a:rPr>
              <a:t>Recommended text</a:t>
            </a:r>
            <a:r>
              <a:rPr lang="en-US" sz="1600" dirty="0">
                <a:solidFill>
                  <a:schemeClr val="tx1"/>
                </a:solidFill>
              </a:rPr>
              <a:t>:</a:t>
            </a:r>
          </a:p>
          <a:p>
            <a:pPr lvl="1"/>
            <a:r>
              <a:rPr lang="en-US" sz="1600" dirty="0">
                <a:solidFill>
                  <a:schemeClr val="tx1"/>
                </a:solidFill>
              </a:rPr>
              <a:t> </a:t>
            </a:r>
            <a:r>
              <a:rPr lang="en-US" sz="1400" dirty="0">
                <a:solidFill>
                  <a:schemeClr val="tx1"/>
                </a:solidFill>
              </a:rPr>
              <a:t>FRANK</a:t>
            </a:r>
            <a:r>
              <a:rPr lang="en-US" sz="1400" i="1" u="sng" dirty="0">
                <a:solidFill>
                  <a:schemeClr val="tx1"/>
                </a:solidFill>
              </a:rPr>
              <a:t>:  MERRILL'S POCKET GUIDE TO RADIOGRAPHY</a:t>
            </a:r>
            <a:endParaRPr lang="en-US" sz="800" dirty="0">
              <a:solidFill>
                <a:schemeClr val="tx1"/>
              </a:solidFill>
            </a:endParaRPr>
          </a:p>
          <a:p>
            <a:r>
              <a:rPr lang="en-US" sz="1600" i="1" dirty="0">
                <a:solidFill>
                  <a:schemeClr val="tx1"/>
                </a:solidFill>
              </a:rPr>
              <a:t>Recommended text:</a:t>
            </a:r>
          </a:p>
          <a:p>
            <a:pPr lvl="1"/>
            <a:r>
              <a:rPr lang="en-US" sz="1400" dirty="0">
                <a:solidFill>
                  <a:schemeClr val="tx1"/>
                </a:solidFill>
              </a:rPr>
              <a:t>FRANK:  </a:t>
            </a:r>
            <a:r>
              <a:rPr lang="en-US" sz="1400" i="1" u="sng" dirty="0">
                <a:solidFill>
                  <a:schemeClr val="tx1"/>
                </a:solidFill>
              </a:rPr>
              <a:t>MERRILL'S ATLAS OF RADIOGRAPHIC POSITIONING AND PROCEDURES (WORKBOOK)</a:t>
            </a:r>
            <a:endParaRPr lang="en-US" sz="1600" dirty="0">
              <a:solidFill>
                <a:schemeClr val="tx1"/>
              </a:solidFill>
            </a:endParaRPr>
          </a:p>
          <a:p>
            <a:endParaRPr lang="en-US" sz="1600" dirty="0">
              <a:solidFill>
                <a:schemeClr val="accent5">
                  <a:lumMod val="60000"/>
                  <a:lumOff val="40000"/>
                </a:schemeClr>
              </a:solidFill>
            </a:endParaRPr>
          </a:p>
          <a:p>
            <a:pPr marL="0" indent="0">
              <a:buNone/>
            </a:pPr>
            <a:r>
              <a:rPr lang="en-US" sz="1800" dirty="0">
                <a:solidFill>
                  <a:srgbClr val="C00000"/>
                </a:solidFill>
              </a:rPr>
              <a:t>	</a:t>
            </a:r>
            <a:r>
              <a:rPr lang="en-US" sz="2000" dirty="0">
                <a:solidFill>
                  <a:srgbClr val="C00000"/>
                </a:solidFill>
              </a:rPr>
              <a:t>Use the FSW Bookstore to check for current edition</a:t>
            </a:r>
          </a:p>
          <a:p>
            <a:pPr marL="0" indent="0">
              <a:buNone/>
            </a:pPr>
            <a:endParaRPr lang="en-US" sz="1050" dirty="0">
              <a:solidFill>
                <a:schemeClr val="accent5">
                  <a:lumMod val="60000"/>
                  <a:lumOff val="40000"/>
                </a:schemeClr>
              </a:solidFill>
            </a:endParaRPr>
          </a:p>
          <a:p>
            <a:pPr marL="0" indent="0">
              <a:buNone/>
            </a:pPr>
            <a:r>
              <a:rPr lang="en-US" dirty="0"/>
              <a:t>	</a:t>
            </a:r>
            <a:r>
              <a:rPr lang="en-US" dirty="0">
                <a:solidFill>
                  <a:schemeClr val="tx2">
                    <a:lumMod val="50000"/>
                  </a:schemeClr>
                </a:solidFill>
                <a:hlinkClick r:id="rId2">
                  <a:extLst>
                    <a:ext uri="{A12FA001-AC4F-418D-AE19-62706E023703}">
                      <ahyp:hlinkClr xmlns:ahyp="http://schemas.microsoft.com/office/drawing/2018/hyperlinkcolor" val="tx"/>
                    </a:ext>
                  </a:extLst>
                </a:hlinkClick>
              </a:rPr>
              <a:t>https://www.fsw.edu/bookstore</a:t>
            </a:r>
            <a:endParaRPr lang="en-US" dirty="0">
              <a:solidFill>
                <a:schemeClr val="tx2">
                  <a:lumMod val="50000"/>
                </a:schemeClr>
              </a:solidFill>
            </a:endParaRPr>
          </a:p>
          <a:p>
            <a:pPr marL="0" indent="0">
              <a:buNone/>
            </a:pPr>
            <a:endParaRPr lang="en-US" sz="1600" dirty="0">
              <a:solidFill>
                <a:schemeClr val="accent5">
                  <a:lumMod val="60000"/>
                  <a:lumOff val="40000"/>
                </a:schemeClr>
              </a:solidFill>
            </a:endParaRPr>
          </a:p>
          <a:p>
            <a:endParaRPr lang="en-US" sz="1600" dirty="0">
              <a:solidFill>
                <a:schemeClr val="accent5">
                  <a:lumMod val="60000"/>
                  <a:lumOff val="40000"/>
                </a:schemeClr>
              </a:solidFill>
            </a:endParaRPr>
          </a:p>
          <a:p>
            <a:endParaRPr lang="en-US" sz="1600" dirty="0">
              <a:solidFill>
                <a:schemeClr val="accent5">
                  <a:lumMod val="60000"/>
                  <a:lumOff val="40000"/>
                </a:schemeClr>
              </a:solidFill>
            </a:endParaRPr>
          </a:p>
          <a:p>
            <a:endParaRPr lang="en-US" sz="1600"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solidFill>
                <a:schemeClr val="accent5">
                  <a:lumMod val="60000"/>
                  <a:lumOff val="40000"/>
                </a:schemeClr>
              </a:solidFill>
            </a:endParaRPr>
          </a:p>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134" y="228601"/>
            <a:ext cx="142942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859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447800"/>
          </a:xfrm>
        </p:spPr>
        <p:txBody>
          <a:bodyPr/>
          <a:lstStyle/>
          <a:p>
            <a:pPr algn="l"/>
            <a:r>
              <a:rPr lang="en-US" sz="3200" dirty="0"/>
              <a:t>All other class material is on Canvas: syllabi, class schedule, power points, handouts, etc.</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0"/>
            <a:ext cx="4724400" cy="422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61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Trajecsys</a:t>
            </a:r>
            <a:r>
              <a:rPr lang="en-US" dirty="0"/>
              <a:t> system</a:t>
            </a:r>
          </a:p>
        </p:txBody>
      </p:sp>
      <p:sp>
        <p:nvSpPr>
          <p:cNvPr id="2" name="Content Placeholder 1"/>
          <p:cNvSpPr>
            <a:spLocks noGrp="1"/>
          </p:cNvSpPr>
          <p:nvPr>
            <p:ph idx="1"/>
          </p:nvPr>
        </p:nvSpPr>
        <p:spPr>
          <a:xfrm>
            <a:off x="304800" y="1600200"/>
            <a:ext cx="8382000" cy="4525963"/>
          </a:xfrm>
        </p:spPr>
        <p:txBody>
          <a:bodyPr>
            <a:normAutofit/>
          </a:bodyPr>
          <a:lstStyle/>
          <a:p>
            <a:r>
              <a:rPr lang="en-US" dirty="0">
                <a:solidFill>
                  <a:srgbClr val="7030A0"/>
                </a:solidFill>
                <a:hlinkClick r:id="rId2"/>
              </a:rPr>
              <a:t>www.Trajecsys.com</a:t>
            </a:r>
            <a:endParaRPr lang="en-US" dirty="0">
              <a:solidFill>
                <a:srgbClr val="7030A0"/>
              </a:solidFill>
            </a:endParaRPr>
          </a:p>
          <a:p>
            <a:r>
              <a:rPr lang="en-US" dirty="0">
                <a:solidFill>
                  <a:schemeClr val="tx1"/>
                </a:solidFill>
              </a:rPr>
              <a:t>Register and pay for an account</a:t>
            </a:r>
          </a:p>
          <a:p>
            <a:r>
              <a:rPr lang="en-US" dirty="0">
                <a:solidFill>
                  <a:schemeClr val="tx1"/>
                </a:solidFill>
              </a:rPr>
              <a:t>If your name is “joe smith” make your user name “</a:t>
            </a:r>
            <a:r>
              <a:rPr lang="en-US" dirty="0" err="1">
                <a:solidFill>
                  <a:schemeClr val="tx1"/>
                </a:solidFill>
              </a:rPr>
              <a:t>jsmith</a:t>
            </a:r>
            <a:r>
              <a:rPr lang="en-US" dirty="0">
                <a:solidFill>
                  <a:schemeClr val="tx1"/>
                </a:solidFill>
              </a:rPr>
              <a:t>”</a:t>
            </a:r>
          </a:p>
          <a:p>
            <a:r>
              <a:rPr lang="en-US" dirty="0">
                <a:solidFill>
                  <a:schemeClr val="tx1"/>
                </a:solidFill>
              </a:rPr>
              <a:t>Chose your own password</a:t>
            </a:r>
          </a:p>
          <a:p>
            <a:r>
              <a:rPr lang="en-US" dirty="0">
                <a:solidFill>
                  <a:schemeClr val="tx1"/>
                </a:solidFill>
              </a:rPr>
              <a:t>Use your Bucs FSW e-mail address</a:t>
            </a:r>
          </a:p>
          <a:p>
            <a:r>
              <a:rPr lang="en-US" dirty="0">
                <a:solidFill>
                  <a:schemeClr val="tx1"/>
                </a:solidFill>
              </a:rPr>
              <a:t>After setting up your account, you will receive an e-mail from </a:t>
            </a:r>
            <a:r>
              <a:rPr lang="en-US" dirty="0" err="1">
                <a:solidFill>
                  <a:schemeClr val="tx1"/>
                </a:solidFill>
              </a:rPr>
              <a:t>Trajecsys</a:t>
            </a:r>
            <a:r>
              <a:rPr lang="en-US" dirty="0">
                <a:solidFill>
                  <a:schemeClr val="tx1"/>
                </a:solidFill>
              </a:rPr>
              <a:t> to confirm your e-mail address</a:t>
            </a:r>
          </a:p>
          <a:p>
            <a:r>
              <a:rPr lang="en-US" dirty="0">
                <a:solidFill>
                  <a:schemeClr val="tx1"/>
                </a:solidFill>
              </a:rPr>
              <a:t>You will use </a:t>
            </a:r>
            <a:r>
              <a:rPr lang="en-US" dirty="0" err="1">
                <a:solidFill>
                  <a:schemeClr val="tx1"/>
                </a:solidFill>
              </a:rPr>
              <a:t>Trajecsys</a:t>
            </a:r>
            <a:r>
              <a:rPr lang="en-US" dirty="0">
                <a:solidFill>
                  <a:schemeClr val="tx1"/>
                </a:solidFill>
              </a:rPr>
              <a:t> to clock in at your clinical site</a:t>
            </a:r>
          </a:p>
          <a:p>
            <a:endParaRPr lang="en-US" dirty="0">
              <a:solidFill>
                <a:schemeClr val="tx1"/>
              </a:solidFill>
            </a:endParaRPr>
          </a:p>
        </p:txBody>
      </p:sp>
    </p:spTree>
    <p:extLst>
      <p:ext uri="{BB962C8B-B14F-4D97-AF65-F5344CB8AC3E}">
        <p14:creationId xmlns:p14="http://schemas.microsoft.com/office/powerpoint/2010/main" val="4006363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1017" y="228600"/>
            <a:ext cx="8229600" cy="914400"/>
          </a:xfrm>
        </p:spPr>
        <p:txBody>
          <a:bodyPr/>
          <a:lstStyle/>
          <a:p>
            <a:r>
              <a:rPr lang="en-US" dirty="0"/>
              <a:t>Uniforms</a:t>
            </a:r>
            <a:endParaRPr lang="en-US" dirty="0">
              <a:solidFill>
                <a:srgbClr val="FF0000"/>
              </a:solidFill>
            </a:endParaRPr>
          </a:p>
        </p:txBody>
      </p:sp>
      <p:sp>
        <p:nvSpPr>
          <p:cNvPr id="2" name="Content Placeholder 1"/>
          <p:cNvSpPr>
            <a:spLocks noGrp="1"/>
          </p:cNvSpPr>
          <p:nvPr>
            <p:ph idx="1"/>
          </p:nvPr>
        </p:nvSpPr>
        <p:spPr>
          <a:xfrm>
            <a:off x="457200" y="1219200"/>
            <a:ext cx="8229600" cy="4906963"/>
          </a:xfrm>
        </p:spPr>
        <p:txBody>
          <a:bodyPr/>
          <a:lstStyle/>
          <a:p>
            <a:r>
              <a:rPr lang="en-US" dirty="0">
                <a:solidFill>
                  <a:schemeClr val="tx1"/>
                </a:solidFill>
              </a:rPr>
              <a:t>Available at the FSW Bookstore</a:t>
            </a:r>
          </a:p>
          <a:p>
            <a:r>
              <a:rPr lang="en-US" dirty="0">
                <a:solidFill>
                  <a:schemeClr val="tx1"/>
                </a:solidFill>
              </a:rPr>
              <a:t>Purple top(tunic or polo) and  black pants</a:t>
            </a:r>
          </a:p>
          <a:p>
            <a:r>
              <a:rPr lang="en-US" dirty="0">
                <a:solidFill>
                  <a:schemeClr val="tx1"/>
                </a:solidFill>
              </a:rPr>
              <a:t>You should buy AT LEAST two sets</a:t>
            </a:r>
          </a:p>
          <a:p>
            <a:r>
              <a:rPr lang="en-US" dirty="0">
                <a:solidFill>
                  <a:schemeClr val="tx1"/>
                </a:solidFill>
              </a:rPr>
              <a:t>Black shoes</a:t>
            </a:r>
            <a:endParaRPr lang="en-US" dirty="0"/>
          </a:p>
          <a:p>
            <a:pPr marL="0" indent="0">
              <a:buNone/>
            </a:pP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37187"/>
            <a:ext cx="2850833" cy="199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923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990600"/>
          </a:xfrm>
        </p:spPr>
        <p:txBody>
          <a:bodyPr/>
          <a:lstStyle/>
          <a:p>
            <a:r>
              <a:rPr lang="en-US" dirty="0"/>
              <a:t>Dress Code continued</a:t>
            </a:r>
          </a:p>
        </p:txBody>
      </p:sp>
      <p:sp>
        <p:nvSpPr>
          <p:cNvPr id="2" name="Content Placeholder 1"/>
          <p:cNvSpPr>
            <a:spLocks noGrp="1"/>
          </p:cNvSpPr>
          <p:nvPr>
            <p:ph idx="1"/>
          </p:nvPr>
        </p:nvSpPr>
        <p:spPr>
          <a:xfrm>
            <a:off x="609600" y="1524000"/>
            <a:ext cx="7745505" cy="3877815"/>
          </a:xfrm>
        </p:spPr>
        <p:txBody>
          <a:bodyPr/>
          <a:lstStyle/>
          <a:p>
            <a:r>
              <a:rPr lang="en-US" u="sng" dirty="0">
                <a:solidFill>
                  <a:schemeClr val="tx1"/>
                </a:solidFill>
                <a:uFill>
                  <a:solidFill>
                    <a:schemeClr val="bg1"/>
                  </a:solidFill>
                </a:uFill>
              </a:rPr>
              <a:t>All visible t</a:t>
            </a:r>
            <a:r>
              <a:rPr lang="en-US" dirty="0">
                <a:solidFill>
                  <a:schemeClr val="tx1"/>
                </a:solidFill>
                <a:uFill>
                  <a:solidFill>
                    <a:schemeClr val="bg1"/>
                  </a:solidFill>
                </a:uFill>
              </a:rPr>
              <a:t>a</a:t>
            </a:r>
            <a:r>
              <a:rPr lang="en-US" dirty="0">
                <a:solidFill>
                  <a:schemeClr val="tx1"/>
                </a:solidFill>
              </a:rPr>
              <a:t>ttoos must be cleared by the Clinical Coordinator</a:t>
            </a:r>
          </a:p>
          <a:p>
            <a:r>
              <a:rPr lang="en-US" dirty="0">
                <a:solidFill>
                  <a:schemeClr val="tx1"/>
                </a:solidFill>
              </a:rPr>
              <a:t>Piercings (excluding 1 pair of earrings) must be removed </a:t>
            </a:r>
          </a:p>
          <a:p>
            <a:r>
              <a:rPr lang="en-US" dirty="0">
                <a:solidFill>
                  <a:schemeClr val="tx1"/>
                </a:solidFill>
              </a:rPr>
              <a:t>Cologne/Perfume must not be strong</a:t>
            </a:r>
          </a:p>
          <a:p>
            <a:r>
              <a:rPr lang="en-US" dirty="0">
                <a:solidFill>
                  <a:schemeClr val="tx1"/>
                </a:solidFill>
              </a:rPr>
              <a:t>Hair must be pulled back and off your shoulders</a:t>
            </a:r>
          </a:p>
          <a:p>
            <a:r>
              <a:rPr lang="en-US" dirty="0">
                <a:solidFill>
                  <a:schemeClr val="tx1"/>
                </a:solidFill>
              </a:rPr>
              <a:t>Facial hair trimmed close to the face</a:t>
            </a:r>
          </a:p>
          <a:p>
            <a:r>
              <a:rPr lang="en-US" dirty="0">
                <a:solidFill>
                  <a:schemeClr val="tx1"/>
                </a:solidFill>
              </a:rPr>
              <a:t>Jewelry must be minimal; one pair of earrings one necklace…see dress code in handbook</a:t>
            </a:r>
          </a:p>
          <a:p>
            <a:endParaRPr lang="en-US" dirty="0"/>
          </a:p>
        </p:txBody>
      </p:sp>
    </p:spTree>
    <p:extLst>
      <p:ext uri="{BB962C8B-B14F-4D97-AF65-F5344CB8AC3E}">
        <p14:creationId xmlns:p14="http://schemas.microsoft.com/office/powerpoint/2010/main" val="4015877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56263" cy="1600200"/>
          </a:xfrm>
        </p:spPr>
        <p:txBody>
          <a:bodyPr/>
          <a:lstStyle/>
          <a:p>
            <a:r>
              <a:rPr lang="en-US" sz="4400" dirty="0">
                <a:solidFill>
                  <a:schemeClr val="tx1"/>
                </a:solidFill>
              </a:rPr>
              <a:t>You will be driving A LOT  throughout your two years in the program</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703"/>
          <a:stretch/>
        </p:blipFill>
        <p:spPr bwMode="auto">
          <a:xfrm>
            <a:off x="1371600" y="2747752"/>
            <a:ext cx="6096000" cy="363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993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20" y="257916"/>
            <a:ext cx="8398099" cy="4771284"/>
          </a:xfrm>
        </p:spPr>
        <p:txBody>
          <a:bodyPr>
            <a:noAutofit/>
          </a:bodyPr>
          <a:lstStyle/>
          <a:p>
            <a:pPr algn="l">
              <a:lnSpc>
                <a:spcPct val="150000"/>
              </a:lnSpc>
            </a:pPr>
            <a:br>
              <a:rPr lang="en-US" sz="2400" b="1" i="1" u="sng" dirty="0"/>
            </a:br>
            <a:br>
              <a:rPr lang="en-US" sz="2400" b="1" i="1" u="sng" dirty="0"/>
            </a:br>
            <a:br>
              <a:rPr lang="en-US" sz="2400" b="1" i="1" u="sng" dirty="0"/>
            </a:br>
            <a:br>
              <a:rPr lang="en-US" sz="2400" b="1" i="1" u="sng" dirty="0"/>
            </a:br>
            <a:br>
              <a:rPr lang="en-US" sz="2400" b="1" i="1" u="sng" dirty="0"/>
            </a:br>
            <a:br>
              <a:rPr lang="en-US" sz="2400" b="1" i="1" u="sng" dirty="0"/>
            </a:br>
            <a:r>
              <a:rPr lang="en-US" sz="2400" b="1" i="1" u="sng" dirty="0"/>
              <a:t>Electronic Devices</a:t>
            </a:r>
            <a:br>
              <a:rPr lang="en-US" sz="2400" b="1" i="1" u="sng" dirty="0"/>
            </a:br>
            <a:r>
              <a:rPr lang="en-US" sz="2400" b="1" i="1" u="sng" dirty="0"/>
              <a:t>Cell phones </a:t>
            </a:r>
            <a:r>
              <a:rPr lang="en-US" sz="2400" b="1" dirty="0">
                <a:effectLst/>
              </a:rPr>
              <a:t>must not be utilized in the clinical setting and they must be on </a:t>
            </a:r>
            <a:r>
              <a:rPr lang="en-US" sz="2400" b="1" dirty="0"/>
              <a:t>mute and concealed at all times.</a:t>
            </a:r>
            <a:br>
              <a:rPr lang="en-US" sz="2400" b="1" dirty="0"/>
            </a:br>
            <a:r>
              <a:rPr lang="en-US" sz="2400" b="1" i="1" u="sng" dirty="0"/>
              <a:t>Ear buds </a:t>
            </a:r>
            <a:r>
              <a:rPr lang="en-US" sz="2400" b="1" dirty="0"/>
              <a:t>must not be used during clinical hours.</a:t>
            </a:r>
            <a:br>
              <a:rPr lang="en-US" sz="2400" b="1" dirty="0"/>
            </a:br>
            <a:r>
              <a:rPr lang="en-US" sz="2400" b="1" dirty="0"/>
              <a:t>No photographs can be taken at the clinical sites unless approved by the Clinical Instructor.</a:t>
            </a:r>
            <a:br>
              <a:rPr lang="en-US" sz="2400" b="1" dirty="0"/>
            </a:br>
            <a:br>
              <a:rPr lang="en-US" sz="2400" b="1" dirty="0"/>
            </a:br>
            <a:endParaRPr lang="en-US" sz="24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362" t="48" r="-22515" b="-48"/>
          <a:stretch/>
        </p:blipFill>
        <p:spPr bwMode="auto">
          <a:xfrm>
            <a:off x="4114800" y="4204933"/>
            <a:ext cx="2404723" cy="239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339481"/>
            <a:ext cx="2166966" cy="216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The 7 best wireless earbuds of 2024, tested and reviewed">
            <a:extLst>
              <a:ext uri="{FF2B5EF4-FFF2-40B4-BE49-F238E27FC236}">
                <a16:creationId xmlns:a16="http://schemas.microsoft.com/office/drawing/2014/main" id="{408EB16B-A048-47D7-9726-64A82D52AFB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The 7 best wireless earbuds of 2024, tested and reviewed">
            <a:extLst>
              <a:ext uri="{FF2B5EF4-FFF2-40B4-BE49-F238E27FC236}">
                <a16:creationId xmlns:a16="http://schemas.microsoft.com/office/drawing/2014/main" id="{579C13D9-7620-4540-900F-962EDFD4EADD}"/>
              </a:ext>
            </a:extLst>
          </p:cNvPr>
          <p:cNvSpPr>
            <a:spLocks noChangeAspect="1" noChangeArrowheads="1"/>
          </p:cNvSpPr>
          <p:nvPr/>
        </p:nvSpPr>
        <p:spPr bwMode="auto">
          <a:xfrm>
            <a:off x="410620" y="3381764"/>
            <a:ext cx="2942180" cy="29421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C:\Users\jmayhew\AppData\Local\Packages\Microsoft.Windows.Photos_8wekyb3d8bbwe\TempState\ShareServiceTempFolder\EM-JE123-SB_WEB_Lifestyle_03__43006__14503.jpeg">
            <a:extLst>
              <a:ext uri="{FF2B5EF4-FFF2-40B4-BE49-F238E27FC236}">
                <a16:creationId xmlns:a16="http://schemas.microsoft.com/office/drawing/2014/main" id="{CA863CF2-9C21-489E-8AC1-CEB1459AF7F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234" y="4062624"/>
            <a:ext cx="2537460" cy="2537460"/>
          </a:xfrm>
          <a:prstGeom prst="rect">
            <a:avLst/>
          </a:prstGeom>
          <a:noFill/>
          <a:ln>
            <a:noFill/>
          </a:ln>
        </p:spPr>
      </p:pic>
    </p:spTree>
    <p:extLst>
      <p:ext uri="{BB962C8B-B14F-4D97-AF65-F5344CB8AC3E}">
        <p14:creationId xmlns:p14="http://schemas.microsoft.com/office/powerpoint/2010/main" val="3799594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756263" cy="1371600"/>
          </a:xfrm>
        </p:spPr>
        <p:txBody>
          <a:bodyPr/>
          <a:lstStyle/>
          <a:p>
            <a:r>
              <a:rPr lang="en-US" sz="3600" dirty="0"/>
              <a:t>Smoking &amp; Vaping is not allowed at any clinical site or anywhere on our campus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56" t="11826" r="2107"/>
          <a:stretch/>
        </p:blipFill>
        <p:spPr bwMode="auto">
          <a:xfrm>
            <a:off x="2057399" y="2867063"/>
            <a:ext cx="5334001" cy="384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343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838200"/>
          </a:xfrm>
        </p:spPr>
        <p:txBody>
          <a:bodyPr/>
          <a:lstStyle/>
          <a:p>
            <a:r>
              <a:rPr lang="en-US" sz="4000" dirty="0"/>
              <a:t>Grading for class and clinic </a:t>
            </a:r>
            <a:endParaRPr lang="en-US" sz="4000" dirty="0">
              <a:solidFill>
                <a:srgbClr val="FF0000"/>
              </a:solidFill>
            </a:endParaRPr>
          </a:p>
        </p:txBody>
      </p:sp>
      <p:sp>
        <p:nvSpPr>
          <p:cNvPr id="4" name="Text Placeholder 3"/>
          <p:cNvSpPr>
            <a:spLocks noGrp="1"/>
          </p:cNvSpPr>
          <p:nvPr>
            <p:ph type="body" idx="1"/>
          </p:nvPr>
        </p:nvSpPr>
        <p:spPr>
          <a:xfrm>
            <a:off x="533400" y="1676400"/>
            <a:ext cx="3782291" cy="2521914"/>
          </a:xfrm>
          <a:ln>
            <a:solidFill>
              <a:schemeClr val="accent4">
                <a:lumMod val="75000"/>
              </a:schemeClr>
            </a:solidFill>
          </a:ln>
        </p:spPr>
        <p:txBody>
          <a:bodyPr/>
          <a:lstStyle/>
          <a:p>
            <a:r>
              <a:rPr lang="en-US" sz="2800" u="sng" dirty="0">
                <a:solidFill>
                  <a:schemeClr val="tx1"/>
                </a:solidFill>
              </a:rPr>
              <a:t>Class</a:t>
            </a:r>
            <a:r>
              <a:rPr lang="en-US" sz="2800" dirty="0">
                <a:solidFill>
                  <a:schemeClr val="tx1"/>
                </a:solidFill>
              </a:rPr>
              <a:t> grading scale</a:t>
            </a:r>
          </a:p>
          <a:p>
            <a:r>
              <a:rPr lang="en-US" sz="2800" dirty="0">
                <a:solidFill>
                  <a:schemeClr val="tx1"/>
                </a:solidFill>
              </a:rPr>
              <a:t>93 to 100	A</a:t>
            </a:r>
          </a:p>
          <a:p>
            <a:r>
              <a:rPr lang="en-US" sz="2800" dirty="0">
                <a:solidFill>
                  <a:schemeClr val="tx1"/>
                </a:solidFill>
              </a:rPr>
              <a:t>85 to 92	B</a:t>
            </a:r>
          </a:p>
          <a:p>
            <a:r>
              <a:rPr lang="en-US" sz="2800" dirty="0">
                <a:solidFill>
                  <a:schemeClr val="tx1"/>
                </a:solidFill>
              </a:rPr>
              <a:t>75 to 84	C</a:t>
            </a:r>
          </a:p>
          <a:p>
            <a:r>
              <a:rPr lang="en-US" sz="2800" dirty="0">
                <a:solidFill>
                  <a:schemeClr val="tx1"/>
                </a:solidFill>
              </a:rPr>
              <a:t>Below 75	F</a:t>
            </a:r>
          </a:p>
        </p:txBody>
      </p:sp>
      <p:sp>
        <p:nvSpPr>
          <p:cNvPr id="6" name="Text Placeholder 5"/>
          <p:cNvSpPr>
            <a:spLocks noGrp="1"/>
          </p:cNvSpPr>
          <p:nvPr>
            <p:ph type="body" sz="quarter" idx="3"/>
          </p:nvPr>
        </p:nvSpPr>
        <p:spPr>
          <a:xfrm>
            <a:off x="4724400" y="1676400"/>
            <a:ext cx="4041775" cy="2521915"/>
          </a:xfrm>
          <a:ln>
            <a:solidFill>
              <a:schemeClr val="accent2">
                <a:lumMod val="75000"/>
              </a:schemeClr>
            </a:solidFill>
          </a:ln>
        </p:spPr>
        <p:txBody>
          <a:bodyPr/>
          <a:lstStyle/>
          <a:p>
            <a:r>
              <a:rPr lang="en-US" sz="2800" u="sng" dirty="0">
                <a:solidFill>
                  <a:schemeClr val="tx1"/>
                </a:solidFill>
              </a:rPr>
              <a:t>Clinical</a:t>
            </a:r>
            <a:r>
              <a:rPr lang="en-US" sz="2800" dirty="0">
                <a:solidFill>
                  <a:schemeClr val="tx1"/>
                </a:solidFill>
              </a:rPr>
              <a:t> grading scale</a:t>
            </a:r>
          </a:p>
          <a:p>
            <a:r>
              <a:rPr lang="en-US" sz="2800" dirty="0">
                <a:solidFill>
                  <a:schemeClr val="tx1"/>
                </a:solidFill>
              </a:rPr>
              <a:t>96 to 100	A</a:t>
            </a:r>
          </a:p>
          <a:p>
            <a:r>
              <a:rPr lang="en-US" sz="2800" dirty="0">
                <a:solidFill>
                  <a:schemeClr val="tx1"/>
                </a:solidFill>
              </a:rPr>
              <a:t>91 to 95	B</a:t>
            </a:r>
          </a:p>
          <a:p>
            <a:r>
              <a:rPr lang="en-US" sz="2800" dirty="0">
                <a:solidFill>
                  <a:schemeClr val="tx1"/>
                </a:solidFill>
              </a:rPr>
              <a:t>85 to 90	C</a:t>
            </a:r>
          </a:p>
          <a:p>
            <a:r>
              <a:rPr lang="en-US" sz="2800" dirty="0">
                <a:solidFill>
                  <a:schemeClr val="tx1"/>
                </a:solidFill>
              </a:rPr>
              <a:t>Below 85	F</a:t>
            </a:r>
          </a:p>
        </p:txBody>
      </p:sp>
      <p:pic>
        <p:nvPicPr>
          <p:cNvPr id="3074" name="Picture 2" descr="C:\Users\ncostello\AppData\Local\Microsoft\Windows\Temporary Internet Files\Content.IE5\H1VJDQ6L\MC9003596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7318" y="4350715"/>
            <a:ext cx="1769364" cy="184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37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8490" y="381000"/>
            <a:ext cx="8150710" cy="914400"/>
          </a:xfrm>
        </p:spPr>
        <p:txBody>
          <a:bodyPr/>
          <a:lstStyle/>
          <a:p>
            <a:r>
              <a:rPr lang="en-US" sz="4800" dirty="0"/>
              <a:t>Student Accident Insurance</a:t>
            </a:r>
          </a:p>
        </p:txBody>
      </p:sp>
      <p:sp>
        <p:nvSpPr>
          <p:cNvPr id="8" name="Content Placeholder 7"/>
          <p:cNvSpPr>
            <a:spLocks noGrp="1"/>
          </p:cNvSpPr>
          <p:nvPr>
            <p:ph idx="1"/>
          </p:nvPr>
        </p:nvSpPr>
        <p:spPr/>
        <p:txBody>
          <a:bodyPr/>
          <a:lstStyle/>
          <a:p>
            <a:r>
              <a:rPr lang="en-US" dirty="0">
                <a:solidFill>
                  <a:schemeClr val="tx1"/>
                </a:solidFill>
              </a:rPr>
              <a:t>Covers accidents that occur on campus or in the performance of your clinical duties</a:t>
            </a:r>
          </a:p>
          <a:p>
            <a:r>
              <a:rPr lang="en-US" dirty="0">
                <a:solidFill>
                  <a:schemeClr val="tx1"/>
                </a:solidFill>
              </a:rPr>
              <a:t>It is </a:t>
            </a:r>
            <a:r>
              <a:rPr lang="en-US" b="1" u="sng" dirty="0">
                <a:solidFill>
                  <a:schemeClr val="tx1"/>
                </a:solidFill>
              </a:rPr>
              <a:t>not</a:t>
            </a:r>
            <a:r>
              <a:rPr lang="en-US" dirty="0">
                <a:solidFill>
                  <a:schemeClr val="tx1"/>
                </a:solidFill>
              </a:rPr>
              <a:t> health insurance</a:t>
            </a:r>
          </a:p>
        </p:txBody>
      </p:sp>
      <p:pic>
        <p:nvPicPr>
          <p:cNvPr id="4098" name="Picture 2" descr="C:\Users\ncostello\AppData\Local\Microsoft\Windows\Temporary Internet Files\Content.IE5\KE3DFS3T\MC9000562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851322"/>
            <a:ext cx="1796796" cy="178490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ncostello\AppData\Local\Microsoft\Windows\Temporary Internet Files\Content.IE5\0L6KOF94\MP9004255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874" y="3505200"/>
            <a:ext cx="1780145" cy="2676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ncostello\AppData\Local\Microsoft\Windows\Temporary Internet Files\Content.IE5\H1VJDQ6L\MC90043468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770638"/>
            <a:ext cx="1914525" cy="194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81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7756263" cy="1054250"/>
          </a:xfrm>
        </p:spPr>
        <p:txBody>
          <a:bodyPr/>
          <a:lstStyle/>
          <a:p>
            <a:pPr algn="l"/>
            <a:r>
              <a:rPr lang="en-US" dirty="0"/>
              <a:t>Todays Schedule</a:t>
            </a:r>
          </a:p>
        </p:txBody>
      </p:sp>
      <p:sp>
        <p:nvSpPr>
          <p:cNvPr id="3" name="Content Placeholder 2"/>
          <p:cNvSpPr>
            <a:spLocks noGrp="1"/>
          </p:cNvSpPr>
          <p:nvPr>
            <p:ph idx="1"/>
          </p:nvPr>
        </p:nvSpPr>
        <p:spPr>
          <a:xfrm>
            <a:off x="304799" y="1905000"/>
            <a:ext cx="8534401" cy="5001753"/>
          </a:xfrm>
        </p:spPr>
        <p:txBody>
          <a:bodyPr>
            <a:normAutofit/>
          </a:bodyPr>
          <a:lstStyle/>
          <a:p>
            <a:r>
              <a:rPr lang="en-US" dirty="0">
                <a:solidFill>
                  <a:schemeClr val="tx1"/>
                </a:solidFill>
              </a:rPr>
              <a:t>9:00 – 9:30	Introductions</a:t>
            </a:r>
          </a:p>
          <a:p>
            <a:r>
              <a:rPr lang="en-US" dirty="0">
                <a:solidFill>
                  <a:schemeClr val="tx1"/>
                </a:solidFill>
              </a:rPr>
              <a:t>9:30 - 10:00	Alexis </a:t>
            </a:r>
            <a:r>
              <a:rPr lang="en-US" dirty="0" err="1">
                <a:solidFill>
                  <a:schemeClr val="tx1"/>
                </a:solidFill>
              </a:rPr>
              <a:t>Augustenborg</a:t>
            </a:r>
            <a:r>
              <a:rPr lang="en-US" dirty="0">
                <a:solidFill>
                  <a:schemeClr val="tx1"/>
                </a:solidFill>
              </a:rPr>
              <a:t> (Advisor)</a:t>
            </a:r>
          </a:p>
          <a:p>
            <a:r>
              <a:rPr lang="en-US" dirty="0">
                <a:solidFill>
                  <a:schemeClr val="tx1"/>
                </a:solidFill>
              </a:rPr>
              <a:t>10:00 - 10:30 	Tamra Pacheco</a:t>
            </a:r>
          </a:p>
          <a:p>
            <a:r>
              <a:rPr lang="en-US" dirty="0">
                <a:solidFill>
                  <a:schemeClr val="tx1"/>
                </a:solidFill>
              </a:rPr>
              <a:t>10:30-12:30 	PowerPoint</a:t>
            </a:r>
          </a:p>
          <a:p>
            <a:r>
              <a:rPr lang="en-US" dirty="0">
                <a:solidFill>
                  <a:schemeClr val="tx1"/>
                </a:solidFill>
              </a:rPr>
              <a:t>12:30 - ???	Questions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184203"/>
            <a:ext cx="2895600" cy="216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382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solidFill>
                <a:schemeClr val="tx1"/>
              </a:solidFill>
            </a:endParaRPr>
          </a:p>
          <a:p>
            <a:r>
              <a:rPr lang="en-US" sz="3200" dirty="0">
                <a:solidFill>
                  <a:schemeClr val="tx1"/>
                </a:solidFill>
              </a:rPr>
              <a:t>If you have a change in your criminal background or health report while you are in the program please notify the Program Director immediately.</a:t>
            </a:r>
          </a:p>
        </p:txBody>
      </p:sp>
    </p:spTree>
    <p:extLst>
      <p:ext uri="{BB962C8B-B14F-4D97-AF65-F5344CB8AC3E}">
        <p14:creationId xmlns:p14="http://schemas.microsoft.com/office/powerpoint/2010/main" val="522581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066800"/>
          </a:xfrm>
        </p:spPr>
        <p:txBody>
          <a:bodyPr/>
          <a:lstStyle/>
          <a:p>
            <a:r>
              <a:rPr lang="en-US" dirty="0"/>
              <a:t>FSW Facebook page</a:t>
            </a:r>
          </a:p>
        </p:txBody>
      </p:sp>
      <p:sp>
        <p:nvSpPr>
          <p:cNvPr id="2" name="Content Placeholder 1"/>
          <p:cNvSpPr>
            <a:spLocks noGrp="1"/>
          </p:cNvSpPr>
          <p:nvPr>
            <p:ph idx="1"/>
          </p:nvPr>
        </p:nvSpPr>
        <p:spPr>
          <a:xfrm>
            <a:off x="457200" y="1752600"/>
            <a:ext cx="8229600" cy="4373563"/>
          </a:xfrm>
        </p:spPr>
        <p:txBody>
          <a:bodyPr/>
          <a:lstStyle/>
          <a:p>
            <a:r>
              <a:rPr lang="en-US" sz="2800" dirty="0">
                <a:solidFill>
                  <a:schemeClr val="tx1"/>
                </a:solidFill>
              </a:rPr>
              <a:t>Group: FSW Radiologic Technology Program</a:t>
            </a:r>
          </a:p>
          <a:p>
            <a:r>
              <a:rPr lang="en-US" sz="2800" dirty="0">
                <a:solidFill>
                  <a:schemeClr val="tx1"/>
                </a:solidFill>
              </a:rPr>
              <a:t>Closed Group</a:t>
            </a:r>
            <a:endParaRPr lang="en-US" sz="2800" dirty="0"/>
          </a:p>
          <a:p>
            <a:r>
              <a:rPr lang="en-US" sz="2800" dirty="0">
                <a:hlinkClick r:id="rId2"/>
              </a:rPr>
              <a:t>https://www.facebook.com/groups/1672365816312501/</a:t>
            </a:r>
            <a:endParaRPr lang="en-US" sz="2800" dirty="0"/>
          </a:p>
          <a:p>
            <a:r>
              <a:rPr lang="en-US" sz="2800" dirty="0">
                <a:solidFill>
                  <a:schemeClr val="tx1"/>
                </a:solidFill>
              </a:rPr>
              <a:t>Great place to look for job opportunities</a:t>
            </a:r>
          </a:p>
          <a:p>
            <a:pPr marL="0" indent="0">
              <a:buNone/>
            </a:pP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4724400"/>
            <a:ext cx="3600450" cy="1266825"/>
          </a:xfrm>
          <a:prstGeom prst="rect">
            <a:avLst/>
          </a:prstGeom>
        </p:spPr>
      </p:pic>
    </p:spTree>
    <p:extLst>
      <p:ext uri="{BB962C8B-B14F-4D97-AF65-F5344CB8AC3E}">
        <p14:creationId xmlns:p14="http://schemas.microsoft.com/office/powerpoint/2010/main" val="3423383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endParaRPr lang="en-US" sz="3200" dirty="0"/>
          </a:p>
          <a:p>
            <a:pPr marL="0" indent="0" algn="ctr">
              <a:buNone/>
            </a:pPr>
            <a:r>
              <a:rPr lang="en-US" sz="3200" dirty="0">
                <a:solidFill>
                  <a:srgbClr val="C00000"/>
                </a:solidFill>
                <a:latin typeface="Rockwell Extra Bold" panose="02060903040505020403" pitchFamily="18" charset="0"/>
              </a:rPr>
              <a:t>Do  not message or “friend” program administration, faculty, or Clinical Instructors on Facebook or other social media.</a:t>
            </a:r>
            <a:br>
              <a:rPr lang="en-US" sz="3200" dirty="0">
                <a:solidFill>
                  <a:srgbClr val="C00000"/>
                </a:solidFill>
                <a:latin typeface="Rockwell Extra Bold" panose="02060903040505020403" pitchFamily="18" charset="0"/>
              </a:rPr>
            </a:br>
            <a:br>
              <a:rPr lang="en-US" sz="3200" dirty="0">
                <a:solidFill>
                  <a:srgbClr val="C00000"/>
                </a:solidFill>
                <a:latin typeface="Rockwell Extra Bold" panose="02060903040505020403" pitchFamily="18" charset="0"/>
              </a:rPr>
            </a:br>
            <a:r>
              <a:rPr lang="en-US" sz="3200" dirty="0">
                <a:solidFill>
                  <a:srgbClr val="C00000"/>
                </a:solidFill>
                <a:latin typeface="Rockwell Extra Bold" panose="02060903040505020403" pitchFamily="18" charset="0"/>
              </a:rPr>
              <a:t>All e-mail must go through the FSW e-mail system</a:t>
            </a:r>
            <a:br>
              <a:rPr lang="en-US" sz="3200" dirty="0">
                <a:solidFill>
                  <a:srgbClr val="C00000"/>
                </a:solidFill>
                <a:latin typeface="Rockwell Extra Bold" panose="02060903040505020403" pitchFamily="18" charset="0"/>
              </a:rPr>
            </a:br>
            <a:br>
              <a:rPr lang="en-US" sz="3200" dirty="0">
                <a:solidFill>
                  <a:srgbClr val="C00000"/>
                </a:solidFill>
                <a:latin typeface="Rockwell Extra Bold" panose="02060903040505020403" pitchFamily="18" charset="0"/>
              </a:rPr>
            </a:br>
            <a:r>
              <a:rPr lang="en-US" sz="3200" u="sng" dirty="0">
                <a:solidFill>
                  <a:srgbClr val="C00000"/>
                </a:solidFill>
                <a:latin typeface="Rockwell Extra Bold" panose="02060903040505020403" pitchFamily="18" charset="0"/>
              </a:rPr>
              <a:t>Check your FSW e-mail daily</a:t>
            </a:r>
            <a:endParaRPr lang="en-US" sz="3200" dirty="0">
              <a:solidFill>
                <a:srgbClr val="C00000"/>
              </a:solidFill>
              <a:latin typeface="Rockwell Extra Bold" panose="02060903040505020403" pitchFamily="18" charset="0"/>
            </a:endParaRPr>
          </a:p>
        </p:txBody>
      </p:sp>
    </p:spTree>
    <p:extLst>
      <p:ext uri="{BB962C8B-B14F-4D97-AF65-F5344CB8AC3E}">
        <p14:creationId xmlns:p14="http://schemas.microsoft.com/office/powerpoint/2010/main" val="3887603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76400"/>
            <a:ext cx="8229600" cy="4449763"/>
          </a:xfrm>
        </p:spPr>
        <p:txBody>
          <a:bodyPr>
            <a:normAutofit/>
          </a:bodyPr>
          <a:lstStyle/>
          <a:p>
            <a:r>
              <a:rPr lang="en-US" sz="3600" dirty="0">
                <a:solidFill>
                  <a:schemeClr val="tx1"/>
                </a:solidFill>
              </a:rPr>
              <a:t>The first Wednesday and Friday of Clinic will be held on campus.  </a:t>
            </a:r>
          </a:p>
          <a:p>
            <a:pPr marL="0" indent="0">
              <a:buNone/>
            </a:pPr>
            <a:endParaRPr lang="en-US" sz="3600" dirty="0">
              <a:solidFill>
                <a:schemeClr val="tx1"/>
              </a:solidFill>
            </a:endParaRPr>
          </a:p>
          <a:p>
            <a:r>
              <a:rPr lang="en-US" sz="3600" dirty="0">
                <a:solidFill>
                  <a:schemeClr val="tx1"/>
                </a:solidFill>
              </a:rPr>
              <a:t>A schedule will be given to you during the first week of class.</a:t>
            </a:r>
          </a:p>
          <a:p>
            <a:endParaRPr lang="en-US" sz="3600" dirty="0">
              <a:solidFill>
                <a:schemeClr val="tx1"/>
              </a:solidFill>
            </a:endParaRPr>
          </a:p>
          <a:p>
            <a:r>
              <a:rPr lang="en-US" sz="3600" dirty="0">
                <a:solidFill>
                  <a:schemeClr val="tx1"/>
                </a:solidFill>
              </a:rPr>
              <a:t>First clinical day will be August 28</a:t>
            </a:r>
            <a:r>
              <a:rPr lang="en-US" sz="3600" baseline="30000" dirty="0">
                <a:solidFill>
                  <a:schemeClr val="tx1"/>
                </a:solidFill>
              </a:rPr>
              <a:t>th</a:t>
            </a:r>
            <a:r>
              <a:rPr lang="en-US" sz="3600" dirty="0">
                <a:solidFill>
                  <a:schemeClr val="tx1"/>
                </a:solidFill>
              </a:rPr>
              <a:t>.</a:t>
            </a:r>
          </a:p>
        </p:txBody>
      </p:sp>
    </p:spTree>
    <p:extLst>
      <p:ext uri="{BB962C8B-B14F-4D97-AF65-F5344CB8AC3E}">
        <p14:creationId xmlns:p14="http://schemas.microsoft.com/office/powerpoint/2010/main" val="1590018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Deadlines</a:t>
            </a:r>
          </a:p>
        </p:txBody>
      </p:sp>
      <p:sp>
        <p:nvSpPr>
          <p:cNvPr id="3" name="Content Placeholder 2"/>
          <p:cNvSpPr>
            <a:spLocks noGrp="1"/>
          </p:cNvSpPr>
          <p:nvPr>
            <p:ph idx="1"/>
          </p:nvPr>
        </p:nvSpPr>
        <p:spPr/>
        <p:txBody>
          <a:bodyPr/>
          <a:lstStyle/>
          <a:p>
            <a:r>
              <a:rPr lang="en-US" dirty="0">
                <a:solidFill>
                  <a:schemeClr val="tx1"/>
                </a:solidFill>
              </a:rPr>
              <a:t>Are just that…the LAST day something is due</a:t>
            </a:r>
          </a:p>
          <a:p>
            <a:endParaRPr lang="en-US" dirty="0">
              <a:solidFill>
                <a:schemeClr val="tx1"/>
              </a:solidFill>
            </a:endParaRPr>
          </a:p>
        </p:txBody>
      </p:sp>
      <p:pic>
        <p:nvPicPr>
          <p:cNvPr id="5124" name="Picture 4" descr="C:\Users\ncostello\AppData\Local\Microsoft\Windows\Temporary Internet Files\Content.IE5\TY15738B\Deadline-Ahead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4119562" cy="274152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ncostello\AppData\Local\Microsoft\Windows\Temporary Internet Files\Content.IE5\PMS3LXEM\deadli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590800"/>
            <a:ext cx="2540000" cy="367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86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6E220-EACE-43AB-B490-96F1CFB2605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D08B3DB-9450-4744-A2AA-B6FE62607D4B}"/>
              </a:ext>
            </a:extLst>
          </p:cNvPr>
          <p:cNvPicPr>
            <a:picLocks noGrp="1" noChangeAspect="1"/>
          </p:cNvPicPr>
          <p:nvPr>
            <p:ph idx="1"/>
          </p:nvPr>
        </p:nvPicPr>
        <p:blipFill>
          <a:blip r:embed="rId2"/>
          <a:stretch>
            <a:fillRect/>
          </a:stretch>
        </p:blipFill>
        <p:spPr>
          <a:xfrm>
            <a:off x="1676400" y="0"/>
            <a:ext cx="5544517" cy="6686036"/>
          </a:xfrm>
          <a:prstGeom prst="rect">
            <a:avLst/>
          </a:prstGeom>
        </p:spPr>
      </p:pic>
    </p:spTree>
    <p:extLst>
      <p:ext uri="{BB962C8B-B14F-4D97-AF65-F5344CB8AC3E}">
        <p14:creationId xmlns:p14="http://schemas.microsoft.com/office/powerpoint/2010/main" val="2203254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7AC6-5185-42DC-BD0F-0D4350EEC0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9345DB-54AA-4B56-B145-2320900A3E96}"/>
              </a:ext>
            </a:extLst>
          </p:cNvPr>
          <p:cNvSpPr>
            <a:spLocks noGrp="1"/>
          </p:cNvSpPr>
          <p:nvPr>
            <p:ph idx="1"/>
          </p:nvPr>
        </p:nvSpPr>
        <p:spPr>
          <a:xfrm>
            <a:off x="457200" y="1219200"/>
            <a:ext cx="8229600" cy="4906963"/>
          </a:xfrm>
        </p:spPr>
        <p:txBody>
          <a:bodyPr>
            <a:normAutofit/>
          </a:bodyPr>
          <a:lstStyle/>
          <a:p>
            <a:pPr marL="0" indent="0">
              <a:buNone/>
            </a:pPr>
            <a:endParaRPr lang="en-US" dirty="0"/>
          </a:p>
          <a:p>
            <a:pPr marL="0" indent="0">
              <a:buNone/>
            </a:pPr>
            <a:endParaRPr lang="en-US" dirty="0"/>
          </a:p>
          <a:p>
            <a:pPr marL="0" indent="0" algn="ctr">
              <a:buNone/>
            </a:pPr>
            <a:r>
              <a:rPr lang="en-US" sz="4800" dirty="0">
                <a:latin typeface="Cooper Black" panose="0208090404030B020404" pitchFamily="18" charset="0"/>
              </a:rPr>
              <a:t>Clinical Assignments</a:t>
            </a:r>
          </a:p>
          <a:p>
            <a:pPr marL="0" indent="0" algn="ctr">
              <a:buNone/>
            </a:pPr>
            <a:r>
              <a:rPr lang="en-US" sz="4800" dirty="0">
                <a:latin typeface="Cooper Black" panose="0208090404030B020404" pitchFamily="18" charset="0"/>
              </a:rPr>
              <a:t>And</a:t>
            </a:r>
          </a:p>
          <a:p>
            <a:pPr marL="0" indent="0" algn="ctr">
              <a:buNone/>
            </a:pPr>
            <a:r>
              <a:rPr lang="en-US" sz="4800" dirty="0">
                <a:latin typeface="Cooper Black" panose="0208090404030B020404" pitchFamily="18" charset="0"/>
              </a:rPr>
              <a:t>Orientation Material</a:t>
            </a:r>
          </a:p>
        </p:txBody>
      </p:sp>
    </p:spTree>
    <p:extLst>
      <p:ext uri="{BB962C8B-B14F-4D97-AF65-F5344CB8AC3E}">
        <p14:creationId xmlns:p14="http://schemas.microsoft.com/office/powerpoint/2010/main" val="4133043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8305800" cy="1637264"/>
          </a:xfrm>
        </p:spPr>
        <p:txBody>
          <a:bodyPr>
            <a:noAutofit/>
          </a:bodyPr>
          <a:lstStyle/>
          <a:p>
            <a:pPr algn="l"/>
            <a:r>
              <a:rPr lang="en-US" sz="4400" dirty="0"/>
              <a:t>Forms to fill out. </a:t>
            </a:r>
            <a:br>
              <a:rPr lang="en-US" sz="4400" dirty="0"/>
            </a:br>
            <a:r>
              <a:rPr lang="en-US" sz="4400" u="sng" dirty="0"/>
              <a:t>These will be emailed to you.</a:t>
            </a:r>
            <a:endParaRPr lang="en-US" sz="3600" u="sng" dirty="0"/>
          </a:p>
        </p:txBody>
      </p:sp>
      <p:sp>
        <p:nvSpPr>
          <p:cNvPr id="4" name="Content Placeholder 3"/>
          <p:cNvSpPr>
            <a:spLocks noGrp="1"/>
          </p:cNvSpPr>
          <p:nvPr>
            <p:ph idx="1"/>
          </p:nvPr>
        </p:nvSpPr>
        <p:spPr>
          <a:xfrm>
            <a:off x="457200" y="2057400"/>
            <a:ext cx="8229600" cy="4068763"/>
          </a:xfrm>
        </p:spPr>
        <p:txBody>
          <a:bodyPr>
            <a:normAutofit/>
          </a:bodyPr>
          <a:lstStyle/>
          <a:p>
            <a:r>
              <a:rPr lang="en-US" dirty="0">
                <a:solidFill>
                  <a:schemeClr val="tx1"/>
                </a:solidFill>
              </a:rPr>
              <a:t>Student Information page</a:t>
            </a:r>
          </a:p>
          <a:p>
            <a:pPr lvl="1"/>
            <a:r>
              <a:rPr lang="en-US" dirty="0">
                <a:solidFill>
                  <a:schemeClr val="tx1"/>
                </a:solidFill>
              </a:rPr>
              <a:t>Initials, dob…</a:t>
            </a:r>
          </a:p>
          <a:p>
            <a:r>
              <a:rPr lang="en-US" dirty="0">
                <a:solidFill>
                  <a:schemeClr val="tx1"/>
                </a:solidFill>
              </a:rPr>
              <a:t>Informed consent</a:t>
            </a:r>
          </a:p>
          <a:p>
            <a:r>
              <a:rPr lang="en-US" dirty="0">
                <a:solidFill>
                  <a:schemeClr val="tx1"/>
                </a:solidFill>
              </a:rPr>
              <a:t>Statement of confidentiality (HIIPA)</a:t>
            </a:r>
            <a:endParaRPr lang="en-US" dirty="0"/>
          </a:p>
          <a:p>
            <a:r>
              <a:rPr lang="en-US" dirty="0">
                <a:solidFill>
                  <a:schemeClr val="tx1"/>
                </a:solidFill>
              </a:rPr>
              <a:t>Handbook Acknowledgement</a:t>
            </a:r>
          </a:p>
          <a:p>
            <a:endParaRPr lang="en-US" dirty="0"/>
          </a:p>
          <a:p>
            <a:pPr lvl="1"/>
            <a:endParaRPr lang="en-US" dirty="0"/>
          </a:p>
          <a:p>
            <a:pPr lvl="1"/>
            <a:endParaRPr lang="en-US" dirty="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79458" y="4191000"/>
            <a:ext cx="2850191" cy="248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52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DAE2FC9-FDAB-47DD-A264-6D9A7876A538}"/>
              </a:ext>
            </a:extLst>
          </p:cNvPr>
          <p:cNvPicPr>
            <a:picLocks noGrp="1" noChangeAspect="1"/>
          </p:cNvPicPr>
          <p:nvPr>
            <p:ph idx="1"/>
          </p:nvPr>
        </p:nvPicPr>
        <p:blipFill>
          <a:blip r:embed="rId2"/>
          <a:stretch>
            <a:fillRect/>
          </a:stretch>
        </p:blipFill>
        <p:spPr>
          <a:xfrm>
            <a:off x="1828800" y="228600"/>
            <a:ext cx="5116243" cy="6515100"/>
          </a:xfrm>
          <a:prstGeom prst="rect">
            <a:avLst/>
          </a:prstGeom>
        </p:spPr>
      </p:pic>
    </p:spTree>
    <p:extLst>
      <p:ext uri="{BB962C8B-B14F-4D97-AF65-F5344CB8AC3E}">
        <p14:creationId xmlns:p14="http://schemas.microsoft.com/office/powerpoint/2010/main" val="244602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100DE-D415-4936-9161-0B91BD1565E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1EDCDE7-EFFA-489F-BE91-97F7CDBA73A3}"/>
              </a:ext>
            </a:extLst>
          </p:cNvPr>
          <p:cNvPicPr>
            <a:picLocks noGrp="1" noChangeAspect="1"/>
          </p:cNvPicPr>
          <p:nvPr>
            <p:ph idx="1"/>
          </p:nvPr>
        </p:nvPicPr>
        <p:blipFill>
          <a:blip r:embed="rId2"/>
          <a:stretch>
            <a:fillRect/>
          </a:stretch>
        </p:blipFill>
        <p:spPr>
          <a:xfrm>
            <a:off x="2286000" y="228600"/>
            <a:ext cx="4800600" cy="6629400"/>
          </a:xfrm>
          <a:prstGeom prst="rect">
            <a:avLst/>
          </a:prstGeom>
        </p:spPr>
      </p:pic>
    </p:spTree>
    <p:extLst>
      <p:ext uri="{BB962C8B-B14F-4D97-AF65-F5344CB8AC3E}">
        <p14:creationId xmlns:p14="http://schemas.microsoft.com/office/powerpoint/2010/main" val="368135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6AA0E-3808-424E-97CF-A17AF4B230B7}"/>
              </a:ext>
            </a:extLst>
          </p:cNvPr>
          <p:cNvPicPr>
            <a:picLocks noChangeAspect="1"/>
          </p:cNvPicPr>
          <p:nvPr/>
        </p:nvPicPr>
        <p:blipFill>
          <a:blip r:embed="rId2"/>
          <a:stretch>
            <a:fillRect/>
          </a:stretch>
        </p:blipFill>
        <p:spPr>
          <a:xfrm>
            <a:off x="2209800" y="381000"/>
            <a:ext cx="4495800" cy="6324600"/>
          </a:xfrm>
          <a:prstGeom prst="rect">
            <a:avLst/>
          </a:prstGeom>
        </p:spPr>
      </p:pic>
      <p:sp>
        <p:nvSpPr>
          <p:cNvPr id="3" name="Content Placeholder 2">
            <a:extLst>
              <a:ext uri="{FF2B5EF4-FFF2-40B4-BE49-F238E27FC236}">
                <a16:creationId xmlns:a16="http://schemas.microsoft.com/office/drawing/2014/main" id="{CE2F7D78-DDC1-43EE-9840-8CE96C341FBC}"/>
              </a:ext>
            </a:extLst>
          </p:cNvPr>
          <p:cNvSpPr>
            <a:spLocks noGrp="1"/>
          </p:cNvSpPr>
          <p:nvPr>
            <p:ph idx="1"/>
          </p:nvPr>
        </p:nvSpPr>
        <p:spPr>
          <a:xfrm>
            <a:off x="685800" y="1600200"/>
            <a:ext cx="8001000" cy="4525963"/>
          </a:xfrm>
        </p:spPr>
        <p:txBody>
          <a:bodyPr/>
          <a:lstStyle/>
          <a:p>
            <a:endParaRPr lang="en-US" dirty="0"/>
          </a:p>
        </p:txBody>
      </p:sp>
    </p:spTree>
    <p:extLst>
      <p:ext uri="{BB962C8B-B14F-4D97-AF65-F5344CB8AC3E}">
        <p14:creationId xmlns:p14="http://schemas.microsoft.com/office/powerpoint/2010/main" val="84278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D2F51E-E3C7-4EB9-B509-2C3B27E14A56}"/>
              </a:ext>
            </a:extLst>
          </p:cNvPr>
          <p:cNvPicPr>
            <a:picLocks noChangeAspect="1"/>
          </p:cNvPicPr>
          <p:nvPr/>
        </p:nvPicPr>
        <p:blipFill>
          <a:blip r:embed="rId2"/>
          <a:stretch>
            <a:fillRect/>
          </a:stretch>
        </p:blipFill>
        <p:spPr>
          <a:xfrm>
            <a:off x="2286000" y="190500"/>
            <a:ext cx="4495800" cy="6477000"/>
          </a:xfrm>
          <a:prstGeom prst="rect">
            <a:avLst/>
          </a:prstGeom>
        </p:spPr>
      </p:pic>
    </p:spTree>
    <p:extLst>
      <p:ext uri="{BB962C8B-B14F-4D97-AF65-F5344CB8AC3E}">
        <p14:creationId xmlns:p14="http://schemas.microsoft.com/office/powerpoint/2010/main" val="817005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5918-847B-4397-99E3-30E7FB338885}"/>
              </a:ext>
            </a:extLst>
          </p:cNvPr>
          <p:cNvSpPr>
            <a:spLocks noGrp="1"/>
          </p:cNvSpPr>
          <p:nvPr>
            <p:ph type="title"/>
          </p:nvPr>
        </p:nvSpPr>
        <p:spPr>
          <a:xfrm>
            <a:off x="533400" y="381000"/>
            <a:ext cx="8229600" cy="1143000"/>
          </a:xfrm>
        </p:spPr>
        <p:txBody>
          <a:bodyPr/>
          <a:lstStyle/>
          <a:p>
            <a:pPr marL="342900" lvl="0" indent="-342900">
              <a:lnSpc>
                <a:spcPct val="100000"/>
              </a:lnSpc>
              <a:spcBef>
                <a:spcPct val="20000"/>
              </a:spcBef>
            </a:pPr>
            <a:r>
              <a:rPr lang="en-US" sz="3200" dirty="0">
                <a:solidFill>
                  <a:schemeClr val="accent2">
                    <a:lumMod val="75000"/>
                  </a:schemeClr>
                </a:solidFill>
                <a:effectLst/>
                <a:latin typeface="Bookman Old Style" panose="02050604050505020204" pitchFamily="18" charset="0"/>
                <a:ea typeface="+mn-ea"/>
                <a:cs typeface="+mn-cs"/>
              </a:rPr>
              <a:t>The following forms MUST be completed and returned/uploaded by </a:t>
            </a:r>
            <a:br>
              <a:rPr lang="en-US" sz="3200" dirty="0">
                <a:solidFill>
                  <a:schemeClr val="accent2">
                    <a:lumMod val="75000"/>
                  </a:schemeClr>
                </a:solidFill>
                <a:effectLst/>
                <a:latin typeface="Bookman Old Style" panose="02050604050505020204" pitchFamily="18" charset="0"/>
                <a:ea typeface="+mn-ea"/>
                <a:cs typeface="+mn-cs"/>
              </a:rPr>
            </a:br>
            <a:r>
              <a:rPr lang="en-US" sz="3200" dirty="0">
                <a:solidFill>
                  <a:schemeClr val="accent2">
                    <a:lumMod val="75000"/>
                  </a:schemeClr>
                </a:solidFill>
                <a:effectLst/>
                <a:latin typeface="Bookman Old Style" panose="02050604050505020204" pitchFamily="18" charset="0"/>
                <a:ea typeface="+mn-ea"/>
                <a:cs typeface="+mn-cs"/>
              </a:rPr>
              <a:t>July 5, 2024</a:t>
            </a:r>
            <a:endParaRPr lang="en-US" sz="3200" dirty="0">
              <a:solidFill>
                <a:schemeClr val="accent2">
                  <a:lumMod val="75000"/>
                </a:schemeClr>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E867DDB9-6C51-4EB9-8515-46C3AF6FFE66}"/>
              </a:ext>
            </a:extLst>
          </p:cNvPr>
          <p:cNvSpPr>
            <a:spLocks noGrp="1"/>
          </p:cNvSpPr>
          <p:nvPr>
            <p:ph idx="1"/>
          </p:nvPr>
        </p:nvSpPr>
        <p:spPr>
          <a:xfrm>
            <a:off x="457200" y="1600200"/>
            <a:ext cx="8229600" cy="4953000"/>
          </a:xfrm>
        </p:spPr>
        <p:txBody>
          <a:bodyPr>
            <a:normAutofit/>
          </a:bodyPr>
          <a:lstStyle/>
          <a:p>
            <a:r>
              <a:rPr lang="en-US" dirty="0">
                <a:solidFill>
                  <a:schemeClr val="tx1"/>
                </a:solidFill>
              </a:rPr>
              <a:t>The following must be uploaded to </a:t>
            </a:r>
            <a:r>
              <a:rPr lang="en-US" dirty="0" err="1">
                <a:solidFill>
                  <a:schemeClr val="tx1"/>
                </a:solidFill>
              </a:rPr>
              <a:t>CastleBranch</a:t>
            </a:r>
            <a:r>
              <a:rPr lang="en-US" dirty="0">
                <a:solidFill>
                  <a:schemeClr val="tx1"/>
                </a:solidFill>
              </a:rPr>
              <a:t>:</a:t>
            </a:r>
          </a:p>
          <a:p>
            <a:pPr lvl="1"/>
            <a:r>
              <a:rPr lang="en-US" sz="2400" dirty="0">
                <a:solidFill>
                  <a:srgbClr val="FF0000"/>
                </a:solidFill>
              </a:rPr>
              <a:t>Informed Consent</a:t>
            </a:r>
          </a:p>
          <a:p>
            <a:pPr lvl="1"/>
            <a:r>
              <a:rPr lang="en-US" sz="2400" dirty="0">
                <a:solidFill>
                  <a:srgbClr val="FF0000"/>
                </a:solidFill>
              </a:rPr>
              <a:t>Statement of Confidentiality</a:t>
            </a:r>
          </a:p>
          <a:p>
            <a:pPr lvl="1"/>
            <a:r>
              <a:rPr lang="en-US" sz="2400" dirty="0">
                <a:solidFill>
                  <a:srgbClr val="FF0000"/>
                </a:solidFill>
              </a:rPr>
              <a:t>Handbook Acknowledgement</a:t>
            </a:r>
          </a:p>
          <a:p>
            <a:pPr lvl="1"/>
            <a:endParaRPr lang="en-US" sz="1300" dirty="0">
              <a:solidFill>
                <a:srgbClr val="FF0000"/>
              </a:solidFill>
            </a:endParaRPr>
          </a:p>
          <a:p>
            <a:r>
              <a:rPr lang="en-US" dirty="0">
                <a:solidFill>
                  <a:schemeClr val="tx1"/>
                </a:solidFill>
              </a:rPr>
              <a:t>Be very familiar with the Student Handbook which is located on the FSW Radiologic Technology web page</a:t>
            </a:r>
          </a:p>
          <a:p>
            <a:pPr marL="0" indent="0">
              <a:buNone/>
            </a:pPr>
            <a:r>
              <a:rPr lang="en-US" dirty="0">
                <a:solidFill>
                  <a:schemeClr val="tx1"/>
                </a:solidFill>
              </a:rPr>
              <a:t>  </a:t>
            </a:r>
            <a:endParaRPr lang="en-US" u="sng" dirty="0">
              <a:solidFill>
                <a:schemeClr val="tx1"/>
              </a:solidFill>
            </a:endParaRPr>
          </a:p>
          <a:p>
            <a:pPr marL="0" indent="0">
              <a:buNone/>
            </a:pPr>
            <a:r>
              <a:rPr lang="en-US" dirty="0">
                <a:solidFill>
                  <a:schemeClr val="tx1"/>
                </a:solidFill>
              </a:rPr>
              <a:t> </a:t>
            </a:r>
            <a:endParaRPr lang="en-US" dirty="0"/>
          </a:p>
        </p:txBody>
      </p:sp>
    </p:spTree>
    <p:extLst>
      <p:ext uri="{BB962C8B-B14F-4D97-AF65-F5344CB8AC3E}">
        <p14:creationId xmlns:p14="http://schemas.microsoft.com/office/powerpoint/2010/main" val="3788329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3096</TotalTime>
  <Words>1378</Words>
  <Application>Microsoft Office PowerPoint</Application>
  <PresentationFormat>On-screen Show (4:3)</PresentationFormat>
  <Paragraphs>184</Paragraphs>
  <Slides>36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Bookman Old Style</vt:lpstr>
      <vt:lpstr>Calibri</vt:lpstr>
      <vt:lpstr>Century Gothic</vt:lpstr>
      <vt:lpstr>Cooper Black</vt:lpstr>
      <vt:lpstr>Courier New</vt:lpstr>
      <vt:lpstr>Palatino Linotype</vt:lpstr>
      <vt:lpstr>Rockwell Extra Bold</vt:lpstr>
      <vt:lpstr>Executive</vt:lpstr>
      <vt:lpstr>Welcome to the World of Radiography</vt:lpstr>
      <vt:lpstr>Introductions &amp; Attendance</vt:lpstr>
      <vt:lpstr>Todays Schedule</vt:lpstr>
      <vt:lpstr>Forms to fill out.  These will be emailed to you.</vt:lpstr>
      <vt:lpstr>PowerPoint Presentation</vt:lpstr>
      <vt:lpstr>PowerPoint Presentation</vt:lpstr>
      <vt:lpstr>PowerPoint Presentation</vt:lpstr>
      <vt:lpstr>PowerPoint Presentation</vt:lpstr>
      <vt:lpstr>The following forms MUST be completed and returned/uploaded by  July 5, 2024</vt:lpstr>
      <vt:lpstr>  Lead anatomical side markers and a radiation monitor will be ordered for you</vt:lpstr>
      <vt:lpstr>Health Report </vt:lpstr>
      <vt:lpstr>Personal Medical Insurance</vt:lpstr>
      <vt:lpstr>Castlebranch</vt:lpstr>
      <vt:lpstr>CPR</vt:lpstr>
      <vt:lpstr>Pregnancy Policy</vt:lpstr>
      <vt:lpstr>PowerPoint Presentation</vt:lpstr>
      <vt:lpstr>Important Organizations</vt:lpstr>
      <vt:lpstr>Class information</vt:lpstr>
      <vt:lpstr>Registering for Classes</vt:lpstr>
      <vt:lpstr>What books to buy</vt:lpstr>
      <vt:lpstr>All other class material is on Canvas: syllabi, class schedule, power points, handouts, etc.</vt:lpstr>
      <vt:lpstr>Trajecsys system</vt:lpstr>
      <vt:lpstr>Uniforms</vt:lpstr>
      <vt:lpstr>Dress Code continued</vt:lpstr>
      <vt:lpstr>You will be driving A LOT  throughout your two years in the program</vt:lpstr>
      <vt:lpstr>      Electronic Devices Cell phones must not be utilized in the clinical setting and they must be on mute and concealed at all times. Ear buds must not be used during clinical hours. No photographs can be taken at the clinical sites unless approved by the Clinical Instructor.  </vt:lpstr>
      <vt:lpstr>Smoking &amp; Vaping is not allowed at any clinical site or anywhere on our campus</vt:lpstr>
      <vt:lpstr>Grading for class and clinic </vt:lpstr>
      <vt:lpstr>Student Accident Insurance</vt:lpstr>
      <vt:lpstr>PowerPoint Presentation</vt:lpstr>
      <vt:lpstr>FSW Facebook page</vt:lpstr>
      <vt:lpstr>PowerPoint Presentation</vt:lpstr>
      <vt:lpstr>PowerPoint Presentation</vt:lpstr>
      <vt:lpstr>Deadlines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world of Radiography</dc:title>
  <dc:creator>edison</dc:creator>
  <cp:lastModifiedBy>James Mayhew</cp:lastModifiedBy>
  <cp:revision>313</cp:revision>
  <dcterms:created xsi:type="dcterms:W3CDTF">2014-05-25T00:50:26Z</dcterms:created>
  <dcterms:modified xsi:type="dcterms:W3CDTF">2024-06-20T15:09:49Z</dcterms:modified>
</cp:coreProperties>
</file>